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66" r:id="rId2"/>
    <p:sldId id="262" r:id="rId3"/>
    <p:sldId id="263" r:id="rId4"/>
    <p:sldId id="258" r:id="rId5"/>
    <p:sldId id="257" r:id="rId6"/>
    <p:sldId id="256" r:id="rId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8080"/>
    <a:srgbClr val="00BFC4"/>
    <a:srgbClr val="F8766D"/>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4724" autoAdjust="0"/>
  </p:normalViewPr>
  <p:slideViewPr>
    <p:cSldViewPr snapToGrid="0">
      <p:cViewPr varScale="1">
        <p:scale>
          <a:sx n="74" d="100"/>
          <a:sy n="74" d="100"/>
        </p:scale>
        <p:origin x="720" y="5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image" Target="../media/image10.emf"/><Relationship Id="rId5" Type="http://schemas.openxmlformats.org/officeDocument/2006/relationships/image" Target="../media/image14.emf"/><Relationship Id="rId4"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image" Target="../media/image1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4F68A902-419A-4562-8D2B-5A72C8809E51}" type="datetimeFigureOut">
              <a:rPr lang="en-US" smtClean="0"/>
              <a:t>6/30/2021</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CDAA0835-CAB4-4E1E-957C-D90845B3F5F8}" type="slidenum">
              <a:rPr lang="en-US" smtClean="0"/>
              <a:t>‹#›</a:t>
            </a:fld>
            <a:endParaRPr lang="en-US"/>
          </a:p>
        </p:txBody>
      </p:sp>
    </p:spTree>
    <p:extLst>
      <p:ext uri="{BB962C8B-B14F-4D97-AF65-F5344CB8AC3E}">
        <p14:creationId xmlns:p14="http://schemas.microsoft.com/office/powerpoint/2010/main" val="5188270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defTabSz="931774">
              <a:defRPr/>
            </a:pPr>
            <a:r>
              <a:rPr lang="en-ES" b="1" dirty="0"/>
              <a:t>Figure 1. Scheme of prospective single arm phase II clinical trial for newly diagnosed HER2-positive inflammatory breast cancer. </a:t>
            </a:r>
            <a:r>
              <a:rPr lang="en-ES" dirty="0"/>
              <a:t>H, trastuzumab; AC, </a:t>
            </a:r>
            <a:r>
              <a:rPr lang="en-US" dirty="0"/>
              <a:t>doxorubicin</a:t>
            </a:r>
            <a:r>
              <a:rPr lang="en-ES" dirty="0"/>
              <a:t>, cyclophosphamide; RT, radiotherapy; pCR, pathological complete response</a:t>
            </a:r>
            <a:r>
              <a:rPr lang="en-US" dirty="0"/>
              <a:t>; </a:t>
            </a:r>
            <a:r>
              <a:rPr lang="en-US" dirty="0" err="1"/>
              <a:t>wk</a:t>
            </a:r>
            <a:r>
              <a:rPr lang="en-US" dirty="0"/>
              <a:t>, week</a:t>
            </a:r>
            <a:endParaRPr lang="en-US" b="0" baseline="0" dirty="0"/>
          </a:p>
          <a:p>
            <a:endParaRPr lang="en-US" dirty="0"/>
          </a:p>
        </p:txBody>
      </p:sp>
      <p:sp>
        <p:nvSpPr>
          <p:cNvPr id="4" name="Slide Number Placeholder 3"/>
          <p:cNvSpPr>
            <a:spLocks noGrp="1"/>
          </p:cNvSpPr>
          <p:nvPr>
            <p:ph type="sldNum" sz="quarter" idx="5"/>
          </p:nvPr>
        </p:nvSpPr>
        <p:spPr/>
        <p:txBody>
          <a:bodyPr/>
          <a:lstStyle/>
          <a:p>
            <a:fld id="{CDAA0835-CAB4-4E1E-957C-D90845B3F5F8}" type="slidenum">
              <a:rPr lang="en-US" smtClean="0"/>
              <a:t>1</a:t>
            </a:fld>
            <a:endParaRPr lang="en-US"/>
          </a:p>
        </p:txBody>
      </p:sp>
    </p:spTree>
    <p:extLst>
      <p:ext uri="{BB962C8B-B14F-4D97-AF65-F5344CB8AC3E}">
        <p14:creationId xmlns:p14="http://schemas.microsoft.com/office/powerpoint/2010/main" val="3575977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defTabSz="931774">
              <a:defRPr/>
            </a:pPr>
            <a:r>
              <a:rPr lang="en-GB" b="1" dirty="0"/>
              <a:t>Fig 2. Changes in TILs in tumor samples obtained pre-treatment and post-dual HER2 blockade. A) </a:t>
            </a:r>
            <a:r>
              <a:rPr lang="en-GB" dirty="0"/>
              <a:t>representative H&amp;E images of one selected case with an increase in TILs levels from 5 to 60%. </a:t>
            </a:r>
            <a:r>
              <a:rPr lang="en-GB" b="1" dirty="0"/>
              <a:t>B)</a:t>
            </a:r>
            <a:r>
              <a:rPr lang="en-GB" dirty="0"/>
              <a:t> Individual changes in TIL infiltration between baseline (pre-treatment, D1) and post-dual HER2 blockade (D8) according to hormonal receptor status and pathologic response by RCB (n=22 independent paired patient samples). </a:t>
            </a:r>
            <a:endParaRPr lang="en-US" baseline="0" dirty="0"/>
          </a:p>
          <a:p>
            <a:endParaRPr lang="en-US" dirty="0"/>
          </a:p>
        </p:txBody>
      </p:sp>
      <p:sp>
        <p:nvSpPr>
          <p:cNvPr id="4" name="Slide Number Placeholder 3"/>
          <p:cNvSpPr>
            <a:spLocks noGrp="1"/>
          </p:cNvSpPr>
          <p:nvPr>
            <p:ph type="sldNum" sz="quarter" idx="5"/>
          </p:nvPr>
        </p:nvSpPr>
        <p:spPr/>
        <p:txBody>
          <a:bodyPr/>
          <a:lstStyle/>
          <a:p>
            <a:fld id="{CDAA0835-CAB4-4E1E-957C-D90845B3F5F8}" type="slidenum">
              <a:rPr lang="en-US" smtClean="0"/>
              <a:t>2</a:t>
            </a:fld>
            <a:endParaRPr lang="en-US"/>
          </a:p>
        </p:txBody>
      </p:sp>
    </p:spTree>
    <p:extLst>
      <p:ext uri="{BB962C8B-B14F-4D97-AF65-F5344CB8AC3E}">
        <p14:creationId xmlns:p14="http://schemas.microsoft.com/office/powerpoint/2010/main" val="2079012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GB" b="1" dirty="0"/>
              <a:t>Figure 3. The signal distinguishing responders and non-responders is stronger in Day 8 data. A) </a:t>
            </a:r>
            <a:r>
              <a:rPr lang="en-GB" dirty="0"/>
              <a:t>Pairwise similarities between top 1000 variable genes of all patients. Individual cells of the heatmap show Pearson correlation values. Rows and columns are annotated with patient IDs. The columns are augmented with metadata describing the date of sequencing, tumor percentage, ER status, whether a patient responded to therapy, and whether Day 1 or Day 8 data was used. </a:t>
            </a:r>
            <a:r>
              <a:rPr lang="en-GB" b="1" dirty="0"/>
              <a:t>B, C) </a:t>
            </a:r>
            <a:r>
              <a:rPr lang="en-GB" dirty="0"/>
              <a:t>Day 1 </a:t>
            </a:r>
            <a:r>
              <a:rPr lang="en-GB" b="1" dirty="0"/>
              <a:t>(B) </a:t>
            </a:r>
            <a:r>
              <a:rPr lang="en-GB" dirty="0"/>
              <a:t>and Day 8</a:t>
            </a:r>
            <a:r>
              <a:rPr lang="en-GB" b="1" dirty="0"/>
              <a:t> (C) </a:t>
            </a:r>
            <a:r>
              <a:rPr lang="en-GB" dirty="0"/>
              <a:t>data projected onto the first two principal components, computed on the corresponding data slices. Individual points are </a:t>
            </a:r>
            <a:r>
              <a:rPr lang="en-GB" dirty="0" err="1"/>
              <a:t>colored</a:t>
            </a:r>
            <a:r>
              <a:rPr lang="en-GB" dirty="0"/>
              <a:t> by their response status. </a:t>
            </a:r>
            <a:r>
              <a:rPr lang="en-GB" b="1" dirty="0"/>
              <a:t>D)</a:t>
            </a:r>
            <a:r>
              <a:rPr lang="en-GB" dirty="0"/>
              <a:t> ROC curves associated with the ability of the second principal component to distinguish responders and non-responders.</a:t>
            </a:r>
          </a:p>
          <a:p>
            <a:endParaRPr lang="en-US" baseline="0" dirty="0"/>
          </a:p>
          <a:p>
            <a:endParaRPr lang="en-US" dirty="0"/>
          </a:p>
        </p:txBody>
      </p:sp>
      <p:sp>
        <p:nvSpPr>
          <p:cNvPr id="4" name="Slide Number Placeholder 3"/>
          <p:cNvSpPr>
            <a:spLocks noGrp="1"/>
          </p:cNvSpPr>
          <p:nvPr>
            <p:ph type="sldNum" sz="quarter" idx="5"/>
          </p:nvPr>
        </p:nvSpPr>
        <p:spPr/>
        <p:txBody>
          <a:bodyPr/>
          <a:lstStyle/>
          <a:p>
            <a:fld id="{CDAA0835-CAB4-4E1E-957C-D90845B3F5F8}" type="slidenum">
              <a:rPr lang="en-US" smtClean="0"/>
              <a:t>3</a:t>
            </a:fld>
            <a:endParaRPr lang="en-US"/>
          </a:p>
        </p:txBody>
      </p:sp>
    </p:spTree>
    <p:extLst>
      <p:ext uri="{BB962C8B-B14F-4D97-AF65-F5344CB8AC3E}">
        <p14:creationId xmlns:p14="http://schemas.microsoft.com/office/powerpoint/2010/main" val="2719074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GB" b="1" dirty="0"/>
              <a:t>Figure 4. </a:t>
            </a:r>
            <a:r>
              <a:rPr lang="en-GB" sz="1200" b="1" kern="1200" dirty="0">
                <a:solidFill>
                  <a:schemeClr val="tx1"/>
                </a:solidFill>
                <a:effectLst/>
                <a:latin typeface="+mn-lt"/>
                <a:ea typeface="+mn-ea"/>
                <a:cs typeface="+mn-cs"/>
              </a:rPr>
              <a:t>Genes with the strongest signal distinguishing </a:t>
            </a:r>
            <a:r>
              <a:rPr lang="en-GB" sz="1200" b="1" kern="1200" dirty="0" err="1">
                <a:solidFill>
                  <a:schemeClr val="tx1"/>
                </a:solidFill>
                <a:effectLst/>
                <a:latin typeface="+mn-lt"/>
                <a:ea typeface="+mn-ea"/>
                <a:cs typeface="+mn-cs"/>
              </a:rPr>
              <a:t>pCR</a:t>
            </a:r>
            <a:r>
              <a:rPr lang="en-GB" sz="1200" b="1" kern="1200" dirty="0">
                <a:solidFill>
                  <a:schemeClr val="tx1"/>
                </a:solidFill>
                <a:effectLst/>
                <a:latin typeface="+mn-lt"/>
                <a:ea typeface="+mn-ea"/>
                <a:cs typeface="+mn-cs"/>
              </a:rPr>
              <a:t> from non-</a:t>
            </a:r>
            <a:r>
              <a:rPr lang="en-GB" sz="1200" b="1" kern="1200" dirty="0" err="1">
                <a:solidFill>
                  <a:schemeClr val="tx1"/>
                </a:solidFill>
                <a:effectLst/>
                <a:latin typeface="+mn-lt"/>
                <a:ea typeface="+mn-ea"/>
                <a:cs typeface="+mn-cs"/>
              </a:rPr>
              <a:t>pCR</a:t>
            </a:r>
            <a:r>
              <a:rPr lang="en-GB" sz="1200" b="1" kern="1200" dirty="0">
                <a:solidFill>
                  <a:schemeClr val="tx1"/>
                </a:solidFill>
                <a:effectLst/>
                <a:latin typeface="+mn-lt"/>
                <a:ea typeface="+mn-ea"/>
                <a:cs typeface="+mn-cs"/>
              </a:rPr>
              <a:t>. A, B) </a:t>
            </a:r>
            <a:r>
              <a:rPr lang="en-GB" sz="1200" kern="1200" dirty="0">
                <a:solidFill>
                  <a:schemeClr val="tx1"/>
                </a:solidFill>
                <a:effectLst/>
                <a:latin typeface="+mn-lt"/>
                <a:ea typeface="+mn-ea"/>
                <a:cs typeface="+mn-cs"/>
              </a:rPr>
              <a:t>Differentially expressed genes in responders vs. non-responders in D1 data</a:t>
            </a:r>
            <a:r>
              <a:rPr lang="en-GB" sz="1200" b="1" kern="1200" dirty="0">
                <a:solidFill>
                  <a:schemeClr val="tx1"/>
                </a:solidFill>
                <a:effectLst/>
                <a:latin typeface="+mn-lt"/>
                <a:ea typeface="+mn-ea"/>
                <a:cs typeface="+mn-cs"/>
              </a:rPr>
              <a:t> (A) </a:t>
            </a:r>
            <a:r>
              <a:rPr lang="en-GB" sz="1200" kern="1200" dirty="0">
                <a:solidFill>
                  <a:schemeClr val="tx1"/>
                </a:solidFill>
                <a:effectLst/>
                <a:latin typeface="+mn-lt"/>
                <a:ea typeface="+mn-ea"/>
                <a:cs typeface="+mn-cs"/>
              </a:rPr>
              <a:t>and D8 data</a:t>
            </a:r>
            <a:r>
              <a:rPr lang="en-GB" sz="1200" b="1" kern="1200" dirty="0">
                <a:solidFill>
                  <a:schemeClr val="tx1"/>
                </a:solidFill>
                <a:effectLst/>
                <a:latin typeface="+mn-lt"/>
                <a:ea typeface="+mn-ea"/>
                <a:cs typeface="+mn-cs"/>
              </a:rPr>
              <a:t> (B). </a:t>
            </a:r>
            <a:r>
              <a:rPr lang="en-GB" sz="1200" kern="1200" dirty="0">
                <a:solidFill>
                  <a:schemeClr val="tx1"/>
                </a:solidFill>
                <a:effectLst/>
                <a:latin typeface="+mn-lt"/>
                <a:ea typeface="+mn-ea"/>
                <a:cs typeface="+mn-cs"/>
              </a:rPr>
              <a:t>Positive log2 fold change indicates higher expression in </a:t>
            </a:r>
            <a:r>
              <a:rPr lang="en-GB" sz="1200" kern="1200" dirty="0" err="1">
                <a:solidFill>
                  <a:schemeClr val="tx1"/>
                </a:solidFill>
                <a:effectLst/>
                <a:latin typeface="+mn-lt"/>
                <a:ea typeface="+mn-ea"/>
                <a:cs typeface="+mn-cs"/>
              </a:rPr>
              <a:t>pCR</a:t>
            </a:r>
            <a:r>
              <a:rPr lang="en-GB" sz="1200" kern="1200" dirty="0">
                <a:solidFill>
                  <a:schemeClr val="tx1"/>
                </a:solidFill>
                <a:effectLst/>
                <a:latin typeface="+mn-lt"/>
                <a:ea typeface="+mn-ea"/>
                <a:cs typeface="+mn-cs"/>
              </a:rPr>
              <a:t> samples. Genes corresponding to the False Discovery Rate below 0.01 are </a:t>
            </a:r>
            <a:r>
              <a:rPr lang="en-GB" sz="1200" kern="1200" dirty="0" err="1">
                <a:solidFill>
                  <a:schemeClr val="tx1"/>
                </a:solidFill>
                <a:effectLst/>
                <a:latin typeface="+mn-lt"/>
                <a:ea typeface="+mn-ea"/>
                <a:cs typeface="+mn-cs"/>
              </a:rPr>
              <a:t>colored</a:t>
            </a:r>
            <a:r>
              <a:rPr lang="en-GB" sz="1200" kern="1200" dirty="0">
                <a:solidFill>
                  <a:schemeClr val="tx1"/>
                </a:solidFill>
                <a:effectLst/>
                <a:latin typeface="+mn-lt"/>
                <a:ea typeface="+mn-ea"/>
                <a:cs typeface="+mn-cs"/>
              </a:rPr>
              <a:t> in cyan. </a:t>
            </a:r>
            <a:endParaRPr lang="en-US" dirty="0"/>
          </a:p>
        </p:txBody>
      </p:sp>
      <p:sp>
        <p:nvSpPr>
          <p:cNvPr id="4" name="Slide Number Placeholder 3"/>
          <p:cNvSpPr>
            <a:spLocks noGrp="1"/>
          </p:cNvSpPr>
          <p:nvPr>
            <p:ph type="sldNum" sz="quarter" idx="5"/>
          </p:nvPr>
        </p:nvSpPr>
        <p:spPr/>
        <p:txBody>
          <a:bodyPr/>
          <a:lstStyle/>
          <a:p>
            <a:fld id="{CDAA0835-CAB4-4E1E-957C-D90845B3F5F8}" type="slidenum">
              <a:rPr lang="en-US" smtClean="0"/>
              <a:t>4</a:t>
            </a:fld>
            <a:endParaRPr lang="en-US"/>
          </a:p>
        </p:txBody>
      </p:sp>
    </p:spTree>
    <p:extLst>
      <p:ext uri="{BB962C8B-B14F-4D97-AF65-F5344CB8AC3E}">
        <p14:creationId xmlns:p14="http://schemas.microsoft.com/office/powerpoint/2010/main" val="81004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b="1" dirty="0"/>
              <a:t>Figure 5. </a:t>
            </a:r>
            <a:r>
              <a:rPr lang="en-US" sz="1200" b="1" kern="1200" dirty="0">
                <a:solidFill>
                  <a:schemeClr val="tx1"/>
                </a:solidFill>
                <a:effectLst/>
                <a:latin typeface="+mn-lt"/>
                <a:ea typeface="+mn-ea"/>
                <a:cs typeface="+mn-cs"/>
              </a:rPr>
              <a:t>Evaluation of tumor cell intrinsic and immune related genes and signatures. </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 Hallmark gene sets enriched in the </a:t>
            </a:r>
            <a:r>
              <a:rPr lang="en-US" sz="1200" kern="1200" dirty="0" err="1">
                <a:solidFill>
                  <a:schemeClr val="tx1"/>
                </a:solidFill>
                <a:effectLst/>
                <a:latin typeface="+mn-lt"/>
                <a:ea typeface="+mn-ea"/>
                <a:cs typeface="+mn-cs"/>
              </a:rPr>
              <a:t>pCR</a:t>
            </a:r>
            <a:r>
              <a:rPr lang="en-US" sz="1200" kern="1200" dirty="0">
                <a:solidFill>
                  <a:schemeClr val="tx1"/>
                </a:solidFill>
                <a:effectLst/>
                <a:latin typeface="+mn-lt"/>
                <a:ea typeface="+mn-ea"/>
                <a:cs typeface="+mn-cs"/>
              </a:rPr>
              <a:t> compared to non-</a:t>
            </a:r>
            <a:r>
              <a:rPr lang="en-US" sz="1200" kern="1200" dirty="0" err="1">
                <a:solidFill>
                  <a:schemeClr val="tx1"/>
                </a:solidFill>
                <a:effectLst/>
                <a:latin typeface="+mn-lt"/>
                <a:ea typeface="+mn-ea"/>
                <a:cs typeface="+mn-cs"/>
              </a:rPr>
              <a:t>pCR</a:t>
            </a:r>
            <a:r>
              <a:rPr lang="en-US" sz="1200" kern="1200" dirty="0">
                <a:solidFill>
                  <a:schemeClr val="tx1"/>
                </a:solidFill>
                <a:effectLst/>
                <a:latin typeface="+mn-lt"/>
                <a:ea typeface="+mn-ea"/>
                <a:cs typeface="+mn-cs"/>
              </a:rPr>
              <a:t> at Day 8, with an adjusted p-value &lt; 0.05. </a:t>
            </a:r>
            <a:r>
              <a:rPr lang="en-US" sz="1200" b="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Curated pathways and GO terms related to tumor cell intrinsic signaling, adaptative and innate immune response and antigen presentation that are enriched in </a:t>
            </a:r>
            <a:r>
              <a:rPr lang="en-US" sz="1200" kern="1200" dirty="0" err="1">
                <a:solidFill>
                  <a:schemeClr val="tx1"/>
                </a:solidFill>
                <a:effectLst/>
                <a:latin typeface="+mn-lt"/>
                <a:ea typeface="+mn-ea"/>
                <a:cs typeface="+mn-cs"/>
              </a:rPr>
              <a:t>pCR</a:t>
            </a:r>
            <a:r>
              <a:rPr lang="en-US" sz="1200" kern="1200" dirty="0">
                <a:solidFill>
                  <a:schemeClr val="tx1"/>
                </a:solidFill>
                <a:effectLst/>
                <a:latin typeface="+mn-lt"/>
                <a:ea typeface="+mn-ea"/>
                <a:cs typeface="+mn-cs"/>
              </a:rPr>
              <a:t> compared to non-</a:t>
            </a:r>
            <a:r>
              <a:rPr lang="en-US" sz="1200" kern="1200" dirty="0" err="1">
                <a:solidFill>
                  <a:schemeClr val="tx1"/>
                </a:solidFill>
                <a:effectLst/>
                <a:latin typeface="+mn-lt"/>
                <a:ea typeface="+mn-ea"/>
                <a:cs typeface="+mn-cs"/>
              </a:rPr>
              <a:t>pCR</a:t>
            </a:r>
            <a:r>
              <a:rPr lang="en-US" sz="1200" kern="1200" dirty="0">
                <a:solidFill>
                  <a:schemeClr val="tx1"/>
                </a:solidFill>
                <a:effectLst/>
                <a:latin typeface="+mn-lt"/>
                <a:ea typeface="+mn-ea"/>
                <a:cs typeface="+mn-cs"/>
              </a:rPr>
              <a:t> at Day 8.  All q values are below 0.05.  </a:t>
            </a:r>
            <a:r>
              <a:rPr lang="en-US" sz="1200" b="1" kern="1200" dirty="0">
                <a:solidFill>
                  <a:schemeClr val="tx1"/>
                </a:solidFill>
                <a:effectLst/>
                <a:latin typeface="+mn-lt"/>
                <a:ea typeface="+mn-ea"/>
                <a:cs typeface="+mn-cs"/>
              </a:rPr>
              <a:t>C-E)</a:t>
            </a:r>
            <a:r>
              <a:rPr lang="en-US" sz="1200" kern="1200" dirty="0">
                <a:solidFill>
                  <a:schemeClr val="tx1"/>
                </a:solidFill>
                <a:effectLst/>
                <a:latin typeface="+mn-lt"/>
                <a:ea typeface="+mn-ea"/>
                <a:cs typeface="+mn-cs"/>
              </a:rPr>
              <a:t> Raw expression of individual genes. Statistical analyses were performed using two-tailed unpaired t-test. Error bars represent ±S.E.M. </a:t>
            </a:r>
            <a:r>
              <a:rPr lang="nn-NO" sz="1200" kern="1200" dirty="0">
                <a:solidFill>
                  <a:schemeClr val="tx1"/>
                </a:solidFill>
                <a:effectLst/>
                <a:latin typeface="+mn-lt"/>
                <a:ea typeface="+mn-ea"/>
                <a:cs typeface="+mn-cs"/>
              </a:rPr>
              <a:t>*, P &lt; 0.05; **, P &lt; 0.01; ***, P &lt; 0.001; ****, P &lt; 0.0001.</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DAA0835-CAB4-4E1E-957C-D90845B3F5F8}" type="slidenum">
              <a:rPr lang="en-US" smtClean="0"/>
              <a:t>5</a:t>
            </a:fld>
            <a:endParaRPr lang="en-US"/>
          </a:p>
        </p:txBody>
      </p:sp>
    </p:spTree>
    <p:extLst>
      <p:ext uri="{BB962C8B-B14F-4D97-AF65-F5344CB8AC3E}">
        <p14:creationId xmlns:p14="http://schemas.microsoft.com/office/powerpoint/2010/main" val="3463127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Figure 6. </a:t>
            </a:r>
            <a:r>
              <a:rPr lang="en-US" sz="1200" b="1" kern="1200" dirty="0">
                <a:solidFill>
                  <a:schemeClr val="tx1"/>
                </a:solidFill>
                <a:effectLst/>
                <a:latin typeface="+mn-lt"/>
                <a:ea typeface="+mn-ea"/>
                <a:cs typeface="+mn-cs"/>
              </a:rPr>
              <a:t>Deconvolution of tumor infiltrating immune cells. </a:t>
            </a:r>
            <a:r>
              <a:rPr lang="en-US" sz="1200" kern="1200" dirty="0">
                <a:solidFill>
                  <a:schemeClr val="tx1"/>
                </a:solidFill>
                <a:effectLst/>
                <a:latin typeface="+mn-lt"/>
                <a:ea typeface="+mn-ea"/>
                <a:cs typeface="+mn-cs"/>
              </a:rPr>
              <a:t>FARDEEP was used to enumerate immune cell subsets from whole tumor tissue samples using the LM22 signature matrix. </a:t>
            </a:r>
            <a:r>
              <a:rPr lang="en-US" sz="1200" b="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 Relative cell proportions and </a:t>
            </a:r>
            <a:r>
              <a:rPr lang="en-US" sz="1200" b="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absolute cell scores are shown. Distributions of several selected cell types are plotted by relative </a:t>
            </a:r>
            <a:r>
              <a:rPr lang="en-US" sz="1200" b="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and absolute </a:t>
            </a:r>
            <a:r>
              <a:rPr lang="en-US" sz="1200" b="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 values. Statistical analyses were performed using two-tailed unpaired t-test. Error bars represent ±S.E.M. </a:t>
            </a:r>
            <a:r>
              <a:rPr lang="nn-NO" sz="1200" kern="1200" dirty="0">
                <a:solidFill>
                  <a:schemeClr val="tx1"/>
                </a:solidFill>
                <a:effectLst/>
                <a:latin typeface="+mn-lt"/>
                <a:ea typeface="+mn-ea"/>
                <a:cs typeface="+mn-cs"/>
              </a:rPr>
              <a:t>*, P &lt; 0.05; **, P &lt; 0.01; ****, P &lt; 0.0001.</a:t>
            </a:r>
            <a:endParaRPr lang="en-US" sz="1200" kern="120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DAA0835-CAB4-4E1E-957C-D90845B3F5F8}" type="slidenum">
              <a:rPr lang="en-US" smtClean="0"/>
              <a:t>6</a:t>
            </a:fld>
            <a:endParaRPr lang="en-US"/>
          </a:p>
        </p:txBody>
      </p:sp>
    </p:spTree>
    <p:extLst>
      <p:ext uri="{BB962C8B-B14F-4D97-AF65-F5344CB8AC3E}">
        <p14:creationId xmlns:p14="http://schemas.microsoft.com/office/powerpoint/2010/main" val="4021020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17DCE-106F-44A7-93FE-0274447045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4082C85-86D3-4F95-83B6-FD8AB7542BD0}"/>
              </a:ext>
            </a:extLst>
          </p:cNvPr>
          <p:cNvSpPr>
            <a:spLocks noGrp="1"/>
          </p:cNvSpPr>
          <p:nvPr>
            <p:ph type="subTitle" idx="1"/>
          </p:nvPr>
        </p:nvSpPr>
        <p:spPr>
          <a:xfrm>
            <a:off x="1524000" y="3602038"/>
            <a:ext cx="9144000" cy="1655762"/>
          </a:xfrm>
        </p:spPr>
        <p:txBody>
          <a:bodyPr/>
          <a:lstStyle>
            <a:lvl1pPr marL="0" indent="0" algn="ctr">
              <a:buNone/>
              <a:defRPr sz="2400"/>
            </a:lvl1pPr>
            <a:lvl2pPr marL="457206" indent="0" algn="ctr">
              <a:buNone/>
              <a:defRPr sz="2000"/>
            </a:lvl2pPr>
            <a:lvl3pPr marL="914411" indent="0" algn="ctr">
              <a:buNone/>
              <a:defRPr sz="1801"/>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3F3404F-D363-4621-BD21-0E6BF5CA32D3}"/>
              </a:ext>
            </a:extLst>
          </p:cNvPr>
          <p:cNvSpPr>
            <a:spLocks noGrp="1"/>
          </p:cNvSpPr>
          <p:nvPr>
            <p:ph type="dt" sz="half" idx="10"/>
          </p:nvPr>
        </p:nvSpPr>
        <p:spPr/>
        <p:txBody>
          <a:bodyPr/>
          <a:lstStyle/>
          <a:p>
            <a:fld id="{1AABD839-A97A-428B-BD7B-C650002E07DA}" type="datetimeFigureOut">
              <a:rPr lang="en-US" smtClean="0"/>
              <a:t>6/30/2021</a:t>
            </a:fld>
            <a:endParaRPr lang="en-US"/>
          </a:p>
        </p:txBody>
      </p:sp>
      <p:sp>
        <p:nvSpPr>
          <p:cNvPr id="5" name="Footer Placeholder 4">
            <a:extLst>
              <a:ext uri="{FF2B5EF4-FFF2-40B4-BE49-F238E27FC236}">
                <a16:creationId xmlns:a16="http://schemas.microsoft.com/office/drawing/2014/main" id="{505E7916-9A3A-48DD-8530-EC36C8BCB5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39CFA2-7DBE-4387-89B8-EFD319D591EC}"/>
              </a:ext>
            </a:extLst>
          </p:cNvPr>
          <p:cNvSpPr>
            <a:spLocks noGrp="1"/>
          </p:cNvSpPr>
          <p:nvPr>
            <p:ph type="sldNum" sz="quarter" idx="12"/>
          </p:nvPr>
        </p:nvSpPr>
        <p:spPr/>
        <p:txBody>
          <a:bodyPr/>
          <a:lstStyle/>
          <a:p>
            <a:fld id="{E04EE944-D4F1-4CE5-BCEE-C840A050B63B}" type="slidenum">
              <a:rPr lang="en-US" smtClean="0"/>
              <a:t>‹#›</a:t>
            </a:fld>
            <a:endParaRPr lang="en-US"/>
          </a:p>
        </p:txBody>
      </p:sp>
    </p:spTree>
    <p:extLst>
      <p:ext uri="{BB962C8B-B14F-4D97-AF65-F5344CB8AC3E}">
        <p14:creationId xmlns:p14="http://schemas.microsoft.com/office/powerpoint/2010/main" val="3312167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B0C5D-0E4F-4C27-B0B5-CB435925C9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E804DE-FF89-4E09-83FC-DF308476A9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25D434-636C-4DBB-8AB2-1EE2EDBC1273}"/>
              </a:ext>
            </a:extLst>
          </p:cNvPr>
          <p:cNvSpPr>
            <a:spLocks noGrp="1"/>
          </p:cNvSpPr>
          <p:nvPr>
            <p:ph type="dt" sz="half" idx="10"/>
          </p:nvPr>
        </p:nvSpPr>
        <p:spPr/>
        <p:txBody>
          <a:bodyPr/>
          <a:lstStyle/>
          <a:p>
            <a:fld id="{1AABD839-A97A-428B-BD7B-C650002E07DA}" type="datetimeFigureOut">
              <a:rPr lang="en-US" smtClean="0"/>
              <a:t>6/30/2021</a:t>
            </a:fld>
            <a:endParaRPr lang="en-US"/>
          </a:p>
        </p:txBody>
      </p:sp>
      <p:sp>
        <p:nvSpPr>
          <p:cNvPr id="5" name="Footer Placeholder 4">
            <a:extLst>
              <a:ext uri="{FF2B5EF4-FFF2-40B4-BE49-F238E27FC236}">
                <a16:creationId xmlns:a16="http://schemas.microsoft.com/office/drawing/2014/main" id="{6CE65C72-6D1F-49F9-966D-8FB8B994C3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B20C16-4C8D-4C68-85F7-FD744EA5CF3F}"/>
              </a:ext>
            </a:extLst>
          </p:cNvPr>
          <p:cNvSpPr>
            <a:spLocks noGrp="1"/>
          </p:cNvSpPr>
          <p:nvPr>
            <p:ph type="sldNum" sz="quarter" idx="12"/>
          </p:nvPr>
        </p:nvSpPr>
        <p:spPr/>
        <p:txBody>
          <a:bodyPr/>
          <a:lstStyle/>
          <a:p>
            <a:fld id="{E04EE944-D4F1-4CE5-BCEE-C840A050B63B}" type="slidenum">
              <a:rPr lang="en-US" smtClean="0"/>
              <a:t>‹#›</a:t>
            </a:fld>
            <a:endParaRPr lang="en-US"/>
          </a:p>
        </p:txBody>
      </p:sp>
    </p:spTree>
    <p:extLst>
      <p:ext uri="{BB962C8B-B14F-4D97-AF65-F5344CB8AC3E}">
        <p14:creationId xmlns:p14="http://schemas.microsoft.com/office/powerpoint/2010/main" val="361728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712EA8-BA61-4D4F-90BD-0C8A0FE061DA}"/>
              </a:ext>
            </a:extLst>
          </p:cNvPr>
          <p:cNvSpPr>
            <a:spLocks noGrp="1"/>
          </p:cNvSpPr>
          <p:nvPr>
            <p:ph type="title" orient="vert"/>
          </p:nvPr>
        </p:nvSpPr>
        <p:spPr>
          <a:xfrm>
            <a:off x="8724899"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232704-DD5E-4623-8F27-F70C71BC867F}"/>
              </a:ext>
            </a:extLst>
          </p:cNvPr>
          <p:cNvSpPr>
            <a:spLocks noGrp="1"/>
          </p:cNvSpPr>
          <p:nvPr>
            <p:ph type="body" orient="vert" idx="1"/>
          </p:nvPr>
        </p:nvSpPr>
        <p:spPr>
          <a:xfrm>
            <a:off x="838199"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7A1485-9258-43C0-8CED-A9A2CFBF7027}"/>
              </a:ext>
            </a:extLst>
          </p:cNvPr>
          <p:cNvSpPr>
            <a:spLocks noGrp="1"/>
          </p:cNvSpPr>
          <p:nvPr>
            <p:ph type="dt" sz="half" idx="10"/>
          </p:nvPr>
        </p:nvSpPr>
        <p:spPr/>
        <p:txBody>
          <a:bodyPr/>
          <a:lstStyle/>
          <a:p>
            <a:fld id="{1AABD839-A97A-428B-BD7B-C650002E07DA}" type="datetimeFigureOut">
              <a:rPr lang="en-US" smtClean="0"/>
              <a:t>6/30/2021</a:t>
            </a:fld>
            <a:endParaRPr lang="en-US"/>
          </a:p>
        </p:txBody>
      </p:sp>
      <p:sp>
        <p:nvSpPr>
          <p:cNvPr id="5" name="Footer Placeholder 4">
            <a:extLst>
              <a:ext uri="{FF2B5EF4-FFF2-40B4-BE49-F238E27FC236}">
                <a16:creationId xmlns:a16="http://schemas.microsoft.com/office/drawing/2014/main" id="{523EEF04-BFCB-4733-AE20-334AA09585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0F235C-FC02-4991-9A8C-E4F89B7BA92A}"/>
              </a:ext>
            </a:extLst>
          </p:cNvPr>
          <p:cNvSpPr>
            <a:spLocks noGrp="1"/>
          </p:cNvSpPr>
          <p:nvPr>
            <p:ph type="sldNum" sz="quarter" idx="12"/>
          </p:nvPr>
        </p:nvSpPr>
        <p:spPr/>
        <p:txBody>
          <a:bodyPr/>
          <a:lstStyle/>
          <a:p>
            <a:fld id="{E04EE944-D4F1-4CE5-BCEE-C840A050B63B}" type="slidenum">
              <a:rPr lang="en-US" smtClean="0"/>
              <a:t>‹#›</a:t>
            </a:fld>
            <a:endParaRPr lang="en-US"/>
          </a:p>
        </p:txBody>
      </p:sp>
    </p:spTree>
    <p:extLst>
      <p:ext uri="{BB962C8B-B14F-4D97-AF65-F5344CB8AC3E}">
        <p14:creationId xmlns:p14="http://schemas.microsoft.com/office/powerpoint/2010/main" val="3432642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6A57F-D8A2-4C79-BE2E-4AE3BF245F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41147D-A1A7-4EEE-AC54-F944A32B00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09ECC7-9218-494F-B409-B6893AE0D903}"/>
              </a:ext>
            </a:extLst>
          </p:cNvPr>
          <p:cNvSpPr>
            <a:spLocks noGrp="1"/>
          </p:cNvSpPr>
          <p:nvPr>
            <p:ph type="dt" sz="half" idx="10"/>
          </p:nvPr>
        </p:nvSpPr>
        <p:spPr/>
        <p:txBody>
          <a:bodyPr/>
          <a:lstStyle/>
          <a:p>
            <a:fld id="{1AABD839-A97A-428B-BD7B-C650002E07DA}" type="datetimeFigureOut">
              <a:rPr lang="en-US" smtClean="0"/>
              <a:t>6/30/2021</a:t>
            </a:fld>
            <a:endParaRPr lang="en-US"/>
          </a:p>
        </p:txBody>
      </p:sp>
      <p:sp>
        <p:nvSpPr>
          <p:cNvPr id="5" name="Footer Placeholder 4">
            <a:extLst>
              <a:ext uri="{FF2B5EF4-FFF2-40B4-BE49-F238E27FC236}">
                <a16:creationId xmlns:a16="http://schemas.microsoft.com/office/drawing/2014/main" id="{E4187B9F-DEB0-46E9-9D0C-A121D8AAD7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7DA3C6-F245-4326-BDA7-A3CB15E00947}"/>
              </a:ext>
            </a:extLst>
          </p:cNvPr>
          <p:cNvSpPr>
            <a:spLocks noGrp="1"/>
          </p:cNvSpPr>
          <p:nvPr>
            <p:ph type="sldNum" sz="quarter" idx="12"/>
          </p:nvPr>
        </p:nvSpPr>
        <p:spPr/>
        <p:txBody>
          <a:bodyPr/>
          <a:lstStyle/>
          <a:p>
            <a:fld id="{E04EE944-D4F1-4CE5-BCEE-C840A050B63B}" type="slidenum">
              <a:rPr lang="en-US" smtClean="0"/>
              <a:t>‹#›</a:t>
            </a:fld>
            <a:endParaRPr lang="en-US"/>
          </a:p>
        </p:txBody>
      </p:sp>
    </p:spTree>
    <p:extLst>
      <p:ext uri="{BB962C8B-B14F-4D97-AF65-F5344CB8AC3E}">
        <p14:creationId xmlns:p14="http://schemas.microsoft.com/office/powerpoint/2010/main" val="1928512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6768B-DB77-47BC-8F5A-F9FBE55D7E55}"/>
              </a:ext>
            </a:extLst>
          </p:cNvPr>
          <p:cNvSpPr>
            <a:spLocks noGrp="1"/>
          </p:cNvSpPr>
          <p:nvPr>
            <p:ph type="title"/>
          </p:nvPr>
        </p:nvSpPr>
        <p:spPr>
          <a:xfrm>
            <a:off x="831852"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43FB83-3ECB-4E27-8A9F-D6C2231BA222}"/>
              </a:ext>
            </a:extLst>
          </p:cNvPr>
          <p:cNvSpPr>
            <a:spLocks noGrp="1"/>
          </p:cNvSpPr>
          <p:nvPr>
            <p:ph type="body" idx="1"/>
          </p:nvPr>
        </p:nvSpPr>
        <p:spPr>
          <a:xfrm>
            <a:off x="831852" y="4589464"/>
            <a:ext cx="10515600" cy="1500187"/>
          </a:xfrm>
        </p:spPr>
        <p:txBody>
          <a:bodyPr/>
          <a:lstStyle>
            <a:lvl1pPr marL="0" indent="0">
              <a:buNone/>
              <a:defRPr sz="2400">
                <a:solidFill>
                  <a:schemeClr val="tx1">
                    <a:tint val="75000"/>
                  </a:schemeClr>
                </a:solidFill>
              </a:defRPr>
            </a:lvl1pPr>
            <a:lvl2pPr marL="457206" indent="0">
              <a:buNone/>
              <a:defRPr sz="2000">
                <a:solidFill>
                  <a:schemeClr val="tx1">
                    <a:tint val="75000"/>
                  </a:schemeClr>
                </a:solidFill>
              </a:defRPr>
            </a:lvl2pPr>
            <a:lvl3pPr marL="914411" indent="0">
              <a:buNone/>
              <a:defRPr sz="1801">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BCCD283-04F7-417A-A8B8-3337B091C858}"/>
              </a:ext>
            </a:extLst>
          </p:cNvPr>
          <p:cNvSpPr>
            <a:spLocks noGrp="1"/>
          </p:cNvSpPr>
          <p:nvPr>
            <p:ph type="dt" sz="half" idx="10"/>
          </p:nvPr>
        </p:nvSpPr>
        <p:spPr/>
        <p:txBody>
          <a:bodyPr/>
          <a:lstStyle/>
          <a:p>
            <a:fld id="{1AABD839-A97A-428B-BD7B-C650002E07DA}" type="datetimeFigureOut">
              <a:rPr lang="en-US" smtClean="0"/>
              <a:t>6/30/2021</a:t>
            </a:fld>
            <a:endParaRPr lang="en-US"/>
          </a:p>
        </p:txBody>
      </p:sp>
      <p:sp>
        <p:nvSpPr>
          <p:cNvPr id="5" name="Footer Placeholder 4">
            <a:extLst>
              <a:ext uri="{FF2B5EF4-FFF2-40B4-BE49-F238E27FC236}">
                <a16:creationId xmlns:a16="http://schemas.microsoft.com/office/drawing/2014/main" id="{40532BCE-1FBD-4086-9C44-2066A75CCA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34A891-83FC-415E-85F8-924E2DBC0E06}"/>
              </a:ext>
            </a:extLst>
          </p:cNvPr>
          <p:cNvSpPr>
            <a:spLocks noGrp="1"/>
          </p:cNvSpPr>
          <p:nvPr>
            <p:ph type="sldNum" sz="quarter" idx="12"/>
          </p:nvPr>
        </p:nvSpPr>
        <p:spPr/>
        <p:txBody>
          <a:bodyPr/>
          <a:lstStyle/>
          <a:p>
            <a:fld id="{E04EE944-D4F1-4CE5-BCEE-C840A050B63B}" type="slidenum">
              <a:rPr lang="en-US" smtClean="0"/>
              <a:t>‹#›</a:t>
            </a:fld>
            <a:endParaRPr lang="en-US"/>
          </a:p>
        </p:txBody>
      </p:sp>
    </p:spTree>
    <p:extLst>
      <p:ext uri="{BB962C8B-B14F-4D97-AF65-F5344CB8AC3E}">
        <p14:creationId xmlns:p14="http://schemas.microsoft.com/office/powerpoint/2010/main" val="1725464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581B1-60CD-4C39-B5F3-2AC1A2E17C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824E1F-023B-46CC-B987-D4484A2A305C}"/>
              </a:ext>
            </a:extLst>
          </p:cNvPr>
          <p:cNvSpPr>
            <a:spLocks noGrp="1"/>
          </p:cNvSpPr>
          <p:nvPr>
            <p:ph sz="half" idx="1"/>
          </p:nvPr>
        </p:nvSpPr>
        <p:spPr>
          <a:xfrm>
            <a:off x="838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2FCFCF-0B60-41EB-8F9D-116DFAFA29F5}"/>
              </a:ext>
            </a:extLst>
          </p:cNvPr>
          <p:cNvSpPr>
            <a:spLocks noGrp="1"/>
          </p:cNvSpPr>
          <p:nvPr>
            <p:ph sz="half" idx="2"/>
          </p:nvPr>
        </p:nvSpPr>
        <p:spPr>
          <a:xfrm>
            <a:off x="6172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7882D5F-3969-4716-BAFD-409739AAA1A5}"/>
              </a:ext>
            </a:extLst>
          </p:cNvPr>
          <p:cNvSpPr>
            <a:spLocks noGrp="1"/>
          </p:cNvSpPr>
          <p:nvPr>
            <p:ph type="dt" sz="half" idx="10"/>
          </p:nvPr>
        </p:nvSpPr>
        <p:spPr/>
        <p:txBody>
          <a:bodyPr/>
          <a:lstStyle/>
          <a:p>
            <a:fld id="{1AABD839-A97A-428B-BD7B-C650002E07DA}" type="datetimeFigureOut">
              <a:rPr lang="en-US" smtClean="0"/>
              <a:t>6/30/2021</a:t>
            </a:fld>
            <a:endParaRPr lang="en-US"/>
          </a:p>
        </p:txBody>
      </p:sp>
      <p:sp>
        <p:nvSpPr>
          <p:cNvPr id="6" name="Footer Placeholder 5">
            <a:extLst>
              <a:ext uri="{FF2B5EF4-FFF2-40B4-BE49-F238E27FC236}">
                <a16:creationId xmlns:a16="http://schemas.microsoft.com/office/drawing/2014/main" id="{C40D9898-40DE-4607-B2FE-2AC3984633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43052A-75B3-4851-AEAB-75A0FC398CAC}"/>
              </a:ext>
            </a:extLst>
          </p:cNvPr>
          <p:cNvSpPr>
            <a:spLocks noGrp="1"/>
          </p:cNvSpPr>
          <p:nvPr>
            <p:ph type="sldNum" sz="quarter" idx="12"/>
          </p:nvPr>
        </p:nvSpPr>
        <p:spPr/>
        <p:txBody>
          <a:bodyPr/>
          <a:lstStyle/>
          <a:p>
            <a:fld id="{E04EE944-D4F1-4CE5-BCEE-C840A050B63B}" type="slidenum">
              <a:rPr lang="en-US" smtClean="0"/>
              <a:t>‹#›</a:t>
            </a:fld>
            <a:endParaRPr lang="en-US"/>
          </a:p>
        </p:txBody>
      </p:sp>
    </p:spTree>
    <p:extLst>
      <p:ext uri="{BB962C8B-B14F-4D97-AF65-F5344CB8AC3E}">
        <p14:creationId xmlns:p14="http://schemas.microsoft.com/office/powerpoint/2010/main" val="3521569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4C184-0F77-4C8C-A7DE-1A9D04D3B2ED}"/>
              </a:ext>
            </a:extLst>
          </p:cNvPr>
          <p:cNvSpPr>
            <a:spLocks noGrp="1"/>
          </p:cNvSpPr>
          <p:nvPr>
            <p:ph type="title"/>
          </p:nvPr>
        </p:nvSpPr>
        <p:spPr>
          <a:xfrm>
            <a:off x="839789"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8467A4-7E19-4B09-93C9-588221C3A281}"/>
              </a:ext>
            </a:extLst>
          </p:cNvPr>
          <p:cNvSpPr>
            <a:spLocks noGrp="1"/>
          </p:cNvSpPr>
          <p:nvPr>
            <p:ph type="body" idx="1"/>
          </p:nvPr>
        </p:nvSpPr>
        <p:spPr>
          <a:xfrm>
            <a:off x="839789" y="1681163"/>
            <a:ext cx="5157787" cy="823912"/>
          </a:xfrm>
        </p:spPr>
        <p:txBody>
          <a:bodyPr anchor="b"/>
          <a:lstStyle>
            <a:lvl1pPr marL="0" indent="0">
              <a:buNone/>
              <a:defRPr sz="2400" b="1"/>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0AB615-9F93-47FE-A0FA-C7C6A16AF8BF}"/>
              </a:ext>
            </a:extLst>
          </p:cNvPr>
          <p:cNvSpPr>
            <a:spLocks noGrp="1"/>
          </p:cNvSpPr>
          <p:nvPr>
            <p:ph sz="half" idx="2"/>
          </p:nvPr>
        </p:nvSpPr>
        <p:spPr>
          <a:xfrm>
            <a:off x="839789" y="2505076"/>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562D62-497A-4A19-9AAB-64800767280F}"/>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D8A19A-62BB-4238-8E5E-928918DA92AE}"/>
              </a:ext>
            </a:extLst>
          </p:cNvPr>
          <p:cNvSpPr>
            <a:spLocks noGrp="1"/>
          </p:cNvSpPr>
          <p:nvPr>
            <p:ph sz="quarter" idx="4"/>
          </p:nvPr>
        </p:nvSpPr>
        <p:spPr>
          <a:xfrm>
            <a:off x="6172202" y="2505076"/>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DE7629-753D-4DFB-8AD3-4261B2088A1E}"/>
              </a:ext>
            </a:extLst>
          </p:cNvPr>
          <p:cNvSpPr>
            <a:spLocks noGrp="1"/>
          </p:cNvSpPr>
          <p:nvPr>
            <p:ph type="dt" sz="half" idx="10"/>
          </p:nvPr>
        </p:nvSpPr>
        <p:spPr/>
        <p:txBody>
          <a:bodyPr/>
          <a:lstStyle/>
          <a:p>
            <a:fld id="{1AABD839-A97A-428B-BD7B-C650002E07DA}" type="datetimeFigureOut">
              <a:rPr lang="en-US" smtClean="0"/>
              <a:t>6/30/2021</a:t>
            </a:fld>
            <a:endParaRPr lang="en-US"/>
          </a:p>
        </p:txBody>
      </p:sp>
      <p:sp>
        <p:nvSpPr>
          <p:cNvPr id="8" name="Footer Placeholder 7">
            <a:extLst>
              <a:ext uri="{FF2B5EF4-FFF2-40B4-BE49-F238E27FC236}">
                <a16:creationId xmlns:a16="http://schemas.microsoft.com/office/drawing/2014/main" id="{F000A8A5-F435-4180-997C-D8B9BB724C1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34A6D98-7BE0-4898-A564-9BB1D9736181}"/>
              </a:ext>
            </a:extLst>
          </p:cNvPr>
          <p:cNvSpPr>
            <a:spLocks noGrp="1"/>
          </p:cNvSpPr>
          <p:nvPr>
            <p:ph type="sldNum" sz="quarter" idx="12"/>
          </p:nvPr>
        </p:nvSpPr>
        <p:spPr/>
        <p:txBody>
          <a:bodyPr/>
          <a:lstStyle/>
          <a:p>
            <a:fld id="{E04EE944-D4F1-4CE5-BCEE-C840A050B63B}" type="slidenum">
              <a:rPr lang="en-US" smtClean="0"/>
              <a:t>‹#›</a:t>
            </a:fld>
            <a:endParaRPr lang="en-US"/>
          </a:p>
        </p:txBody>
      </p:sp>
    </p:spTree>
    <p:extLst>
      <p:ext uri="{BB962C8B-B14F-4D97-AF65-F5344CB8AC3E}">
        <p14:creationId xmlns:p14="http://schemas.microsoft.com/office/powerpoint/2010/main" val="800049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8BF21-CD34-4FD0-8E61-4128B1ADA80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E31418-E385-48F5-A226-7C849B522C9E}"/>
              </a:ext>
            </a:extLst>
          </p:cNvPr>
          <p:cNvSpPr>
            <a:spLocks noGrp="1"/>
          </p:cNvSpPr>
          <p:nvPr>
            <p:ph type="dt" sz="half" idx="10"/>
          </p:nvPr>
        </p:nvSpPr>
        <p:spPr/>
        <p:txBody>
          <a:bodyPr/>
          <a:lstStyle/>
          <a:p>
            <a:fld id="{1AABD839-A97A-428B-BD7B-C650002E07DA}" type="datetimeFigureOut">
              <a:rPr lang="en-US" smtClean="0"/>
              <a:t>6/30/2021</a:t>
            </a:fld>
            <a:endParaRPr lang="en-US"/>
          </a:p>
        </p:txBody>
      </p:sp>
      <p:sp>
        <p:nvSpPr>
          <p:cNvPr id="4" name="Footer Placeholder 3">
            <a:extLst>
              <a:ext uri="{FF2B5EF4-FFF2-40B4-BE49-F238E27FC236}">
                <a16:creationId xmlns:a16="http://schemas.microsoft.com/office/drawing/2014/main" id="{131A0EF1-77DF-4DF8-A067-5D7B32AA0B3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C848F7B-C19C-41FD-8248-98FC735CF771}"/>
              </a:ext>
            </a:extLst>
          </p:cNvPr>
          <p:cNvSpPr>
            <a:spLocks noGrp="1"/>
          </p:cNvSpPr>
          <p:nvPr>
            <p:ph type="sldNum" sz="quarter" idx="12"/>
          </p:nvPr>
        </p:nvSpPr>
        <p:spPr/>
        <p:txBody>
          <a:bodyPr/>
          <a:lstStyle/>
          <a:p>
            <a:fld id="{E04EE944-D4F1-4CE5-BCEE-C840A050B63B}" type="slidenum">
              <a:rPr lang="en-US" smtClean="0"/>
              <a:t>‹#›</a:t>
            </a:fld>
            <a:endParaRPr lang="en-US"/>
          </a:p>
        </p:txBody>
      </p:sp>
    </p:spTree>
    <p:extLst>
      <p:ext uri="{BB962C8B-B14F-4D97-AF65-F5344CB8AC3E}">
        <p14:creationId xmlns:p14="http://schemas.microsoft.com/office/powerpoint/2010/main" val="1574285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C5A8E7-1971-444D-8988-AFFDD04A4CD9}"/>
              </a:ext>
            </a:extLst>
          </p:cNvPr>
          <p:cNvSpPr>
            <a:spLocks noGrp="1"/>
          </p:cNvSpPr>
          <p:nvPr>
            <p:ph type="dt" sz="half" idx="10"/>
          </p:nvPr>
        </p:nvSpPr>
        <p:spPr/>
        <p:txBody>
          <a:bodyPr/>
          <a:lstStyle/>
          <a:p>
            <a:fld id="{1AABD839-A97A-428B-BD7B-C650002E07DA}" type="datetimeFigureOut">
              <a:rPr lang="en-US" smtClean="0"/>
              <a:t>6/30/2021</a:t>
            </a:fld>
            <a:endParaRPr lang="en-US"/>
          </a:p>
        </p:txBody>
      </p:sp>
      <p:sp>
        <p:nvSpPr>
          <p:cNvPr id="3" name="Footer Placeholder 2">
            <a:extLst>
              <a:ext uri="{FF2B5EF4-FFF2-40B4-BE49-F238E27FC236}">
                <a16:creationId xmlns:a16="http://schemas.microsoft.com/office/drawing/2014/main" id="{D5A77283-E5B4-4CEC-9E9C-3CB728BEBA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4E7D35-1B18-4ED2-A230-4D66BEAAAB29}"/>
              </a:ext>
            </a:extLst>
          </p:cNvPr>
          <p:cNvSpPr>
            <a:spLocks noGrp="1"/>
          </p:cNvSpPr>
          <p:nvPr>
            <p:ph type="sldNum" sz="quarter" idx="12"/>
          </p:nvPr>
        </p:nvSpPr>
        <p:spPr/>
        <p:txBody>
          <a:bodyPr/>
          <a:lstStyle/>
          <a:p>
            <a:fld id="{E04EE944-D4F1-4CE5-BCEE-C840A050B63B}" type="slidenum">
              <a:rPr lang="en-US" smtClean="0"/>
              <a:t>‹#›</a:t>
            </a:fld>
            <a:endParaRPr lang="en-US"/>
          </a:p>
        </p:txBody>
      </p:sp>
    </p:spTree>
    <p:extLst>
      <p:ext uri="{BB962C8B-B14F-4D97-AF65-F5344CB8AC3E}">
        <p14:creationId xmlns:p14="http://schemas.microsoft.com/office/powerpoint/2010/main" val="752929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F3D48-8598-47E4-9BFE-ACA20077AA68}"/>
              </a:ext>
            </a:extLst>
          </p:cNvPr>
          <p:cNvSpPr>
            <a:spLocks noGrp="1"/>
          </p:cNvSpPr>
          <p:nvPr>
            <p:ph type="title"/>
          </p:nvPr>
        </p:nvSpPr>
        <p:spPr>
          <a:xfrm>
            <a:off x="839790" y="457200"/>
            <a:ext cx="3932236"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66914B-FB13-4F25-81BD-FA8A0947349F}"/>
              </a:ext>
            </a:extLst>
          </p:cNvPr>
          <p:cNvSpPr>
            <a:spLocks noGrp="1"/>
          </p:cNvSpPr>
          <p:nvPr>
            <p:ph idx="1"/>
          </p:nvPr>
        </p:nvSpPr>
        <p:spPr>
          <a:xfrm>
            <a:off x="5183188"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F65729-7695-4160-A626-A2C56A920DFF}"/>
              </a:ext>
            </a:extLst>
          </p:cNvPr>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en-US"/>
              <a:t>Click to edit Master text styles</a:t>
            </a:r>
          </a:p>
        </p:txBody>
      </p:sp>
      <p:sp>
        <p:nvSpPr>
          <p:cNvPr id="5" name="Date Placeholder 4">
            <a:extLst>
              <a:ext uri="{FF2B5EF4-FFF2-40B4-BE49-F238E27FC236}">
                <a16:creationId xmlns:a16="http://schemas.microsoft.com/office/drawing/2014/main" id="{58D1CB17-C4A5-4029-9778-4AD6E2568BFD}"/>
              </a:ext>
            </a:extLst>
          </p:cNvPr>
          <p:cNvSpPr>
            <a:spLocks noGrp="1"/>
          </p:cNvSpPr>
          <p:nvPr>
            <p:ph type="dt" sz="half" idx="10"/>
          </p:nvPr>
        </p:nvSpPr>
        <p:spPr/>
        <p:txBody>
          <a:bodyPr/>
          <a:lstStyle/>
          <a:p>
            <a:fld id="{1AABD839-A97A-428B-BD7B-C650002E07DA}" type="datetimeFigureOut">
              <a:rPr lang="en-US" smtClean="0"/>
              <a:t>6/30/2021</a:t>
            </a:fld>
            <a:endParaRPr lang="en-US"/>
          </a:p>
        </p:txBody>
      </p:sp>
      <p:sp>
        <p:nvSpPr>
          <p:cNvPr id="6" name="Footer Placeholder 5">
            <a:extLst>
              <a:ext uri="{FF2B5EF4-FFF2-40B4-BE49-F238E27FC236}">
                <a16:creationId xmlns:a16="http://schemas.microsoft.com/office/drawing/2014/main" id="{2F3E769E-9C82-4D0A-AFB6-88BD7EE797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9ABF18-FDB0-4A28-BFDC-9E2FBAA02835}"/>
              </a:ext>
            </a:extLst>
          </p:cNvPr>
          <p:cNvSpPr>
            <a:spLocks noGrp="1"/>
          </p:cNvSpPr>
          <p:nvPr>
            <p:ph type="sldNum" sz="quarter" idx="12"/>
          </p:nvPr>
        </p:nvSpPr>
        <p:spPr/>
        <p:txBody>
          <a:bodyPr/>
          <a:lstStyle/>
          <a:p>
            <a:fld id="{E04EE944-D4F1-4CE5-BCEE-C840A050B63B}" type="slidenum">
              <a:rPr lang="en-US" smtClean="0"/>
              <a:t>‹#›</a:t>
            </a:fld>
            <a:endParaRPr lang="en-US"/>
          </a:p>
        </p:txBody>
      </p:sp>
    </p:spTree>
    <p:extLst>
      <p:ext uri="{BB962C8B-B14F-4D97-AF65-F5344CB8AC3E}">
        <p14:creationId xmlns:p14="http://schemas.microsoft.com/office/powerpoint/2010/main" val="2083755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41374-3ADB-473E-AEB4-8176222DEF6B}"/>
              </a:ext>
            </a:extLst>
          </p:cNvPr>
          <p:cNvSpPr>
            <a:spLocks noGrp="1"/>
          </p:cNvSpPr>
          <p:nvPr>
            <p:ph type="title"/>
          </p:nvPr>
        </p:nvSpPr>
        <p:spPr>
          <a:xfrm>
            <a:off x="839790" y="457200"/>
            <a:ext cx="3932236"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3265E0-55E1-41F3-8CDE-3EE9306C2EBB}"/>
              </a:ext>
            </a:extLst>
          </p:cNvPr>
          <p:cNvSpPr>
            <a:spLocks noGrp="1"/>
          </p:cNvSpPr>
          <p:nvPr>
            <p:ph type="pic" idx="1"/>
          </p:nvPr>
        </p:nvSpPr>
        <p:spPr>
          <a:xfrm>
            <a:off x="5183188" y="987425"/>
            <a:ext cx="6172201" cy="4873625"/>
          </a:xfrm>
        </p:spPr>
        <p:txBody>
          <a:bodyPr/>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endParaRPr lang="en-US"/>
          </a:p>
        </p:txBody>
      </p:sp>
      <p:sp>
        <p:nvSpPr>
          <p:cNvPr id="4" name="Text Placeholder 3">
            <a:extLst>
              <a:ext uri="{FF2B5EF4-FFF2-40B4-BE49-F238E27FC236}">
                <a16:creationId xmlns:a16="http://schemas.microsoft.com/office/drawing/2014/main" id="{3B4840CA-4326-48AA-A42A-001565E9DB5B}"/>
              </a:ext>
            </a:extLst>
          </p:cNvPr>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en-US"/>
              <a:t>Click to edit Master text styles</a:t>
            </a:r>
          </a:p>
        </p:txBody>
      </p:sp>
      <p:sp>
        <p:nvSpPr>
          <p:cNvPr id="5" name="Date Placeholder 4">
            <a:extLst>
              <a:ext uri="{FF2B5EF4-FFF2-40B4-BE49-F238E27FC236}">
                <a16:creationId xmlns:a16="http://schemas.microsoft.com/office/drawing/2014/main" id="{225125FF-CF91-448A-950B-E7E5EA33B2D0}"/>
              </a:ext>
            </a:extLst>
          </p:cNvPr>
          <p:cNvSpPr>
            <a:spLocks noGrp="1"/>
          </p:cNvSpPr>
          <p:nvPr>
            <p:ph type="dt" sz="half" idx="10"/>
          </p:nvPr>
        </p:nvSpPr>
        <p:spPr/>
        <p:txBody>
          <a:bodyPr/>
          <a:lstStyle/>
          <a:p>
            <a:fld id="{1AABD839-A97A-428B-BD7B-C650002E07DA}" type="datetimeFigureOut">
              <a:rPr lang="en-US" smtClean="0"/>
              <a:t>6/30/2021</a:t>
            </a:fld>
            <a:endParaRPr lang="en-US"/>
          </a:p>
        </p:txBody>
      </p:sp>
      <p:sp>
        <p:nvSpPr>
          <p:cNvPr id="6" name="Footer Placeholder 5">
            <a:extLst>
              <a:ext uri="{FF2B5EF4-FFF2-40B4-BE49-F238E27FC236}">
                <a16:creationId xmlns:a16="http://schemas.microsoft.com/office/drawing/2014/main" id="{4A39C025-9D39-40BC-B672-F4331BC89A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39E3F6-EB95-47CA-B90F-8C6985B598E2}"/>
              </a:ext>
            </a:extLst>
          </p:cNvPr>
          <p:cNvSpPr>
            <a:spLocks noGrp="1"/>
          </p:cNvSpPr>
          <p:nvPr>
            <p:ph type="sldNum" sz="quarter" idx="12"/>
          </p:nvPr>
        </p:nvSpPr>
        <p:spPr/>
        <p:txBody>
          <a:bodyPr/>
          <a:lstStyle/>
          <a:p>
            <a:fld id="{E04EE944-D4F1-4CE5-BCEE-C840A050B63B}" type="slidenum">
              <a:rPr lang="en-US" smtClean="0"/>
              <a:t>‹#›</a:t>
            </a:fld>
            <a:endParaRPr lang="en-US"/>
          </a:p>
        </p:txBody>
      </p:sp>
    </p:spTree>
    <p:extLst>
      <p:ext uri="{BB962C8B-B14F-4D97-AF65-F5344CB8AC3E}">
        <p14:creationId xmlns:p14="http://schemas.microsoft.com/office/powerpoint/2010/main" val="3525081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CA2918-EEBE-42E4-AA7E-6D3874077336}"/>
              </a:ext>
            </a:extLst>
          </p:cNvPr>
          <p:cNvSpPr>
            <a:spLocks noGrp="1"/>
          </p:cNvSpPr>
          <p:nvPr>
            <p:ph type="title"/>
          </p:nvPr>
        </p:nvSpPr>
        <p:spPr>
          <a:xfrm>
            <a:off x="838202"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FE18D5-864A-403F-B02E-1A11C21265C2}"/>
              </a:ext>
            </a:extLst>
          </p:cNvPr>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6AEC5D-4DD5-4F1E-85FF-73EC78E61CB6}"/>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ABD839-A97A-428B-BD7B-C650002E07DA}" type="datetimeFigureOut">
              <a:rPr lang="en-US" smtClean="0"/>
              <a:t>6/30/2021</a:t>
            </a:fld>
            <a:endParaRPr lang="en-US"/>
          </a:p>
        </p:txBody>
      </p:sp>
      <p:sp>
        <p:nvSpPr>
          <p:cNvPr id="5" name="Footer Placeholder 4">
            <a:extLst>
              <a:ext uri="{FF2B5EF4-FFF2-40B4-BE49-F238E27FC236}">
                <a16:creationId xmlns:a16="http://schemas.microsoft.com/office/drawing/2014/main" id="{AF900989-FB2D-42D1-875F-8F51CA903E9A}"/>
              </a:ext>
            </a:extLst>
          </p:cNvPr>
          <p:cNvSpPr>
            <a:spLocks noGrp="1"/>
          </p:cNvSpPr>
          <p:nvPr>
            <p:ph type="ftr" sz="quarter" idx="3"/>
          </p:nvPr>
        </p:nvSpPr>
        <p:spPr>
          <a:xfrm>
            <a:off x="4038602"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FA3EF39-8007-4225-8492-67999AEDE078}"/>
              </a:ext>
            </a:extLst>
          </p:cNvPr>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4EE944-D4F1-4CE5-BCEE-C840A050B63B}" type="slidenum">
              <a:rPr lang="en-US" smtClean="0"/>
              <a:t>‹#›</a:t>
            </a:fld>
            <a:endParaRPr lang="en-US"/>
          </a:p>
        </p:txBody>
      </p:sp>
    </p:spTree>
    <p:extLst>
      <p:ext uri="{BB962C8B-B14F-4D97-AF65-F5344CB8AC3E}">
        <p14:creationId xmlns:p14="http://schemas.microsoft.com/office/powerpoint/2010/main" val="641309916"/>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1" r:id="rId3"/>
    <p:sldLayoutId id="2147483652" r:id="rId4"/>
    <p:sldLayoutId id="2147483653" r:id="rId5"/>
    <p:sldLayoutId id="2147483654" r:id="rId6"/>
    <p:sldLayoutId id="2147483663" r:id="rId7"/>
    <p:sldLayoutId id="2147483656" r:id="rId8"/>
    <p:sldLayoutId id="2147483657" r:id="rId9"/>
    <p:sldLayoutId id="2147483658" r:id="rId10"/>
    <p:sldLayoutId id="2147483659" r:id="rId11"/>
  </p:sldLayoutIdLst>
  <p:txStyles>
    <p:titleStyle>
      <a:lvl1pPr algn="l" defTabSz="91441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4" indent="-228604" algn="l" defTabSz="914411"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09" indent="-228604"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5" indent="-228604"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1"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27"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11" rtl="0" eaLnBrk="1" latinLnBrk="0" hangingPunct="1">
        <a:defRPr sz="1801" kern="1200">
          <a:solidFill>
            <a:schemeClr val="tx1"/>
          </a:solidFill>
          <a:latin typeface="+mn-lt"/>
          <a:ea typeface="+mn-ea"/>
          <a:cs typeface="+mn-cs"/>
        </a:defRPr>
      </a:lvl1pPr>
      <a:lvl2pPr marL="457206" algn="l" defTabSz="914411" rtl="0" eaLnBrk="1" latinLnBrk="0" hangingPunct="1">
        <a:defRPr sz="1801" kern="1200">
          <a:solidFill>
            <a:schemeClr val="tx1"/>
          </a:solidFill>
          <a:latin typeface="+mn-lt"/>
          <a:ea typeface="+mn-ea"/>
          <a:cs typeface="+mn-cs"/>
        </a:defRPr>
      </a:lvl2pPr>
      <a:lvl3pPr marL="914411" algn="l" defTabSz="914411" rtl="0" eaLnBrk="1" latinLnBrk="0" hangingPunct="1">
        <a:defRPr sz="1801" kern="1200">
          <a:solidFill>
            <a:schemeClr val="tx1"/>
          </a:solidFill>
          <a:latin typeface="+mn-lt"/>
          <a:ea typeface="+mn-ea"/>
          <a:cs typeface="+mn-cs"/>
        </a:defRPr>
      </a:lvl3pPr>
      <a:lvl4pPr marL="1371617" algn="l" defTabSz="914411" rtl="0" eaLnBrk="1" latinLnBrk="0" hangingPunct="1">
        <a:defRPr sz="1801" kern="1200">
          <a:solidFill>
            <a:schemeClr val="tx1"/>
          </a:solidFill>
          <a:latin typeface="+mn-lt"/>
          <a:ea typeface="+mn-ea"/>
          <a:cs typeface="+mn-cs"/>
        </a:defRPr>
      </a:lvl4pPr>
      <a:lvl5pPr marL="1828823" algn="l" defTabSz="914411" rtl="0" eaLnBrk="1" latinLnBrk="0" hangingPunct="1">
        <a:defRPr sz="1801" kern="1200">
          <a:solidFill>
            <a:schemeClr val="tx1"/>
          </a:solidFill>
          <a:latin typeface="+mn-lt"/>
          <a:ea typeface="+mn-ea"/>
          <a:cs typeface="+mn-cs"/>
        </a:defRPr>
      </a:lvl5pPr>
      <a:lvl6pPr marL="2286029" algn="l" defTabSz="914411" rtl="0" eaLnBrk="1" latinLnBrk="0" hangingPunct="1">
        <a:defRPr sz="1801" kern="1200">
          <a:solidFill>
            <a:schemeClr val="tx1"/>
          </a:solidFill>
          <a:latin typeface="+mn-lt"/>
          <a:ea typeface="+mn-ea"/>
          <a:cs typeface="+mn-cs"/>
        </a:defRPr>
      </a:lvl6pPr>
      <a:lvl7pPr marL="2743234" algn="l" defTabSz="914411" rtl="0" eaLnBrk="1" latinLnBrk="0" hangingPunct="1">
        <a:defRPr sz="1801" kern="1200">
          <a:solidFill>
            <a:schemeClr val="tx1"/>
          </a:solidFill>
          <a:latin typeface="+mn-lt"/>
          <a:ea typeface="+mn-ea"/>
          <a:cs typeface="+mn-cs"/>
        </a:defRPr>
      </a:lvl7pPr>
      <a:lvl8pPr marL="3200440" algn="l" defTabSz="914411" rtl="0" eaLnBrk="1" latinLnBrk="0" hangingPunct="1">
        <a:defRPr sz="1801" kern="1200">
          <a:solidFill>
            <a:schemeClr val="tx1"/>
          </a:solidFill>
          <a:latin typeface="+mn-lt"/>
          <a:ea typeface="+mn-ea"/>
          <a:cs typeface="+mn-cs"/>
        </a:defRPr>
      </a:lvl8pPr>
      <a:lvl9pPr marL="3657646" algn="l" defTabSz="914411"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jp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4.emf"/><Relationship Id="rId3" Type="http://schemas.openxmlformats.org/officeDocument/2006/relationships/notesSlide" Target="../notesSlides/notesSlide5.xml"/><Relationship Id="rId7" Type="http://schemas.openxmlformats.org/officeDocument/2006/relationships/image" Target="../media/image11.emf"/><Relationship Id="rId12"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3.emf"/><Relationship Id="rId5" Type="http://schemas.openxmlformats.org/officeDocument/2006/relationships/image" Target="../media/image10.e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2.emf"/></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6.xml"/><Relationship Id="rId7" Type="http://schemas.openxmlformats.org/officeDocument/2006/relationships/image" Target="../media/image15.emf"/><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oleObject" Target="../embeddings/oleObject6.bin"/><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1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38 Flecha abajo">
            <a:extLst>
              <a:ext uri="{FF2B5EF4-FFF2-40B4-BE49-F238E27FC236}">
                <a16:creationId xmlns:a16="http://schemas.microsoft.com/office/drawing/2014/main" id="{E451ECB4-F11C-4409-8D19-C6E0103998C5}"/>
              </a:ext>
            </a:extLst>
          </p:cNvPr>
          <p:cNvSpPr>
            <a:spLocks noChangeArrowheads="1"/>
          </p:cNvSpPr>
          <p:nvPr/>
        </p:nvSpPr>
        <p:spPr bwMode="auto">
          <a:xfrm rot="10800000">
            <a:off x="4146389" y="1191716"/>
            <a:ext cx="274688" cy="613100"/>
          </a:xfrm>
          <a:prstGeom prst="downArrow">
            <a:avLst>
              <a:gd name="adj1" fmla="val 50000"/>
              <a:gd name="adj2" fmla="val 54034"/>
            </a:avLst>
          </a:prstGeom>
          <a:solidFill>
            <a:schemeClr val="bg1"/>
          </a:solidFill>
          <a:ln w="25400">
            <a:solidFill>
              <a:srgbClr val="FFFFFF"/>
            </a:solidFill>
            <a:miter lim="800000"/>
            <a:headEnd/>
            <a:tailEnd/>
          </a:ln>
        </p:spPr>
        <p:txBody>
          <a:bodyPr rot="10800000" lIns="35324" tIns="17664" rIns="35324" bIns="17664"/>
          <a:lstStyle>
            <a:defPPr>
              <a:defRPr lang="en-GB"/>
            </a:defPPr>
            <a:lvl1pPr algn="l" defTabSz="449263" rtl="0" fontAlgn="base">
              <a:spcBef>
                <a:spcPct val="0"/>
              </a:spcBef>
              <a:spcAft>
                <a:spcPct val="0"/>
              </a:spcAft>
              <a:buClr>
                <a:srgbClr val="000000"/>
              </a:buClr>
              <a:buSzPct val="100000"/>
              <a:buFont typeface="Times New Roman" pitchFamily="18" charset="0"/>
              <a:defRPr sz="5400" kern="1200">
                <a:solidFill>
                  <a:schemeClr val="bg1"/>
                </a:solidFill>
                <a:latin typeface="Arial" pitchFamily="34" charset="0"/>
                <a:ea typeface="ＭＳ Ｐゴシック" pitchFamily="34" charset="-128"/>
                <a:cs typeface="+mn-cs"/>
              </a:defRPr>
            </a:lvl1pPr>
            <a:lvl2pPr marL="742950" indent="-285750" algn="l" defTabSz="449263" rtl="0" fontAlgn="base">
              <a:spcBef>
                <a:spcPct val="0"/>
              </a:spcBef>
              <a:spcAft>
                <a:spcPct val="0"/>
              </a:spcAft>
              <a:buClr>
                <a:srgbClr val="000000"/>
              </a:buClr>
              <a:buSzPct val="100000"/>
              <a:buFont typeface="Times New Roman" pitchFamily="18" charset="0"/>
              <a:defRPr sz="5400" kern="1200">
                <a:solidFill>
                  <a:schemeClr val="bg1"/>
                </a:solidFill>
                <a:latin typeface="Arial" pitchFamily="34" charset="0"/>
                <a:ea typeface="ＭＳ Ｐゴシック" pitchFamily="34" charset="-128"/>
                <a:cs typeface="+mn-cs"/>
              </a:defRPr>
            </a:lvl2pPr>
            <a:lvl3pPr marL="1143000" indent="-228600" algn="l" defTabSz="449263" rtl="0" fontAlgn="base">
              <a:spcBef>
                <a:spcPct val="0"/>
              </a:spcBef>
              <a:spcAft>
                <a:spcPct val="0"/>
              </a:spcAft>
              <a:buClr>
                <a:srgbClr val="000000"/>
              </a:buClr>
              <a:buSzPct val="100000"/>
              <a:buFont typeface="Times New Roman" pitchFamily="18" charset="0"/>
              <a:defRPr sz="5400" kern="1200">
                <a:solidFill>
                  <a:schemeClr val="bg1"/>
                </a:solidFill>
                <a:latin typeface="Arial" pitchFamily="34" charset="0"/>
                <a:ea typeface="ＭＳ Ｐゴシック" pitchFamily="34" charset="-128"/>
                <a:cs typeface="+mn-cs"/>
              </a:defRPr>
            </a:lvl3pPr>
            <a:lvl4pPr marL="1600200" indent="-228600" algn="l" defTabSz="449263" rtl="0" fontAlgn="base">
              <a:spcBef>
                <a:spcPct val="0"/>
              </a:spcBef>
              <a:spcAft>
                <a:spcPct val="0"/>
              </a:spcAft>
              <a:buClr>
                <a:srgbClr val="000000"/>
              </a:buClr>
              <a:buSzPct val="100000"/>
              <a:buFont typeface="Times New Roman" pitchFamily="18" charset="0"/>
              <a:defRPr sz="5400" kern="1200">
                <a:solidFill>
                  <a:schemeClr val="bg1"/>
                </a:solidFill>
                <a:latin typeface="Arial" pitchFamily="34" charset="0"/>
                <a:ea typeface="ＭＳ Ｐゴシック" pitchFamily="34" charset="-128"/>
                <a:cs typeface="+mn-cs"/>
              </a:defRPr>
            </a:lvl4pPr>
            <a:lvl5pPr marL="2057400" indent="-228600" algn="l" defTabSz="449263" rtl="0" fontAlgn="base">
              <a:spcBef>
                <a:spcPct val="0"/>
              </a:spcBef>
              <a:spcAft>
                <a:spcPct val="0"/>
              </a:spcAft>
              <a:buClr>
                <a:srgbClr val="000000"/>
              </a:buClr>
              <a:buSzPct val="100000"/>
              <a:buFont typeface="Times New Roman" pitchFamily="18" charset="0"/>
              <a:defRPr sz="5400" kern="1200">
                <a:solidFill>
                  <a:schemeClr val="bg1"/>
                </a:solidFill>
                <a:latin typeface="Arial" pitchFamily="34" charset="0"/>
                <a:ea typeface="ＭＳ Ｐゴシック" pitchFamily="34" charset="-128"/>
                <a:cs typeface="+mn-cs"/>
              </a:defRPr>
            </a:lvl5pPr>
            <a:lvl6pPr marL="2286000" algn="l" defTabSz="914400" rtl="0" eaLnBrk="1" latinLnBrk="0" hangingPunct="1">
              <a:defRPr sz="5400" kern="1200">
                <a:solidFill>
                  <a:schemeClr val="bg1"/>
                </a:solidFill>
                <a:latin typeface="Arial" pitchFamily="34" charset="0"/>
                <a:ea typeface="ＭＳ Ｐゴシック" pitchFamily="34" charset="-128"/>
                <a:cs typeface="+mn-cs"/>
              </a:defRPr>
            </a:lvl6pPr>
            <a:lvl7pPr marL="2743200" algn="l" defTabSz="914400" rtl="0" eaLnBrk="1" latinLnBrk="0" hangingPunct="1">
              <a:defRPr sz="5400" kern="1200">
                <a:solidFill>
                  <a:schemeClr val="bg1"/>
                </a:solidFill>
                <a:latin typeface="Arial" pitchFamily="34" charset="0"/>
                <a:ea typeface="ＭＳ Ｐゴシック" pitchFamily="34" charset="-128"/>
                <a:cs typeface="+mn-cs"/>
              </a:defRPr>
            </a:lvl7pPr>
            <a:lvl8pPr marL="3200400" algn="l" defTabSz="914400" rtl="0" eaLnBrk="1" latinLnBrk="0" hangingPunct="1">
              <a:defRPr sz="5400" kern="1200">
                <a:solidFill>
                  <a:schemeClr val="bg1"/>
                </a:solidFill>
                <a:latin typeface="Arial" pitchFamily="34" charset="0"/>
                <a:ea typeface="ＭＳ Ｐゴシック" pitchFamily="34" charset="-128"/>
                <a:cs typeface="+mn-cs"/>
              </a:defRPr>
            </a:lvl8pPr>
            <a:lvl9pPr marL="3657600" algn="l" defTabSz="914400" rtl="0" eaLnBrk="1" latinLnBrk="0" hangingPunct="1">
              <a:defRPr sz="5400" kern="1200">
                <a:solidFill>
                  <a:schemeClr val="bg1"/>
                </a:solidFill>
                <a:latin typeface="Arial" pitchFamily="34" charset="0"/>
                <a:ea typeface="ＭＳ Ｐゴシック" pitchFamily="34" charset="-128"/>
                <a:cs typeface="+mn-cs"/>
              </a:defRPr>
            </a:lvl9pPr>
          </a:lstStyle>
          <a:p>
            <a:pPr defTabSz="353128" eaLnBrk="0" hangingPunct="0">
              <a:buClrTx/>
              <a:buSzTx/>
              <a:defRPr/>
            </a:pPr>
            <a:endParaRPr lang="en-US" sz="1600">
              <a:solidFill>
                <a:srgbClr val="9C9C9C"/>
              </a:solidFill>
              <a:effectLst>
                <a:outerShdw blurRad="38100" dist="38100" dir="2700000" algn="tl">
                  <a:srgbClr val="DDDDDD"/>
                </a:outerShdw>
              </a:effectLst>
              <a:ea typeface="ＭＳ Ｐゴシック" charset="0"/>
              <a:cs typeface="Arial" panose="020B0604020202020204" pitchFamily="34" charset="0"/>
            </a:endParaRPr>
          </a:p>
        </p:txBody>
      </p:sp>
      <p:sp>
        <p:nvSpPr>
          <p:cNvPr id="6" name="15 Rectángulo redondeado">
            <a:extLst>
              <a:ext uri="{FF2B5EF4-FFF2-40B4-BE49-F238E27FC236}">
                <a16:creationId xmlns:a16="http://schemas.microsoft.com/office/drawing/2014/main" id="{E8F45220-6AD3-463D-828E-32E34F818E7E}"/>
              </a:ext>
            </a:extLst>
          </p:cNvPr>
          <p:cNvSpPr/>
          <p:nvPr/>
        </p:nvSpPr>
        <p:spPr>
          <a:xfrm>
            <a:off x="2172037" y="1352478"/>
            <a:ext cx="2743200" cy="1009388"/>
          </a:xfrm>
          <a:prstGeom prst="roundRect">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600" b="1" kern="0" dirty="0">
                <a:solidFill>
                  <a:schemeClr val="bg1"/>
                </a:solidFill>
                <a:latin typeface="Arial" panose="020B0604020202020204" pitchFamily="34" charset="0"/>
                <a:cs typeface="Arial" panose="020B0604020202020204" pitchFamily="34" charset="0"/>
              </a:rPr>
              <a:t>Trastuzumab and Pertuzumab loading dose (HP)</a:t>
            </a:r>
            <a:endParaRPr lang="en-US" sz="1600" kern="0" dirty="0">
              <a:solidFill>
                <a:schemeClr val="bg1"/>
              </a:solidFill>
              <a:latin typeface="Arial" panose="020B0604020202020204" pitchFamily="34" charset="0"/>
              <a:cs typeface="Arial" panose="020B0604020202020204" pitchFamily="34" charset="0"/>
            </a:endParaRPr>
          </a:p>
        </p:txBody>
      </p:sp>
      <p:sp>
        <p:nvSpPr>
          <p:cNvPr id="7" name="16 Rectángulo redondeado">
            <a:extLst>
              <a:ext uri="{FF2B5EF4-FFF2-40B4-BE49-F238E27FC236}">
                <a16:creationId xmlns:a16="http://schemas.microsoft.com/office/drawing/2014/main" id="{B6AC6D36-EF11-4D53-9A31-00FDC73B3B0B}"/>
              </a:ext>
            </a:extLst>
          </p:cNvPr>
          <p:cNvSpPr/>
          <p:nvPr/>
        </p:nvSpPr>
        <p:spPr>
          <a:xfrm>
            <a:off x="114449" y="343841"/>
            <a:ext cx="1821900" cy="2079669"/>
          </a:xfrm>
          <a:prstGeom prst="roundRect">
            <a:avLst>
              <a:gd name="adj" fmla="val 8249"/>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600" b="1" kern="0" dirty="0">
                <a:solidFill>
                  <a:srgbClr val="000000"/>
                </a:solidFill>
                <a:latin typeface="Arial" panose="020B0604020202020204" pitchFamily="34" charset="0"/>
                <a:cs typeface="Arial" panose="020B0604020202020204" pitchFamily="34" charset="0"/>
              </a:rPr>
              <a:t>HER2- positive </a:t>
            </a:r>
          </a:p>
          <a:p>
            <a:pPr algn="ctr">
              <a:defRPr/>
            </a:pPr>
            <a:r>
              <a:rPr lang="en-US" sz="1600" b="1" kern="0" dirty="0">
                <a:solidFill>
                  <a:srgbClr val="000000"/>
                </a:solidFill>
                <a:latin typeface="Arial" panose="020B0604020202020204" pitchFamily="34" charset="0"/>
                <a:cs typeface="Arial" panose="020B0604020202020204" pitchFamily="34" charset="0"/>
              </a:rPr>
              <a:t>Inflammatory</a:t>
            </a:r>
          </a:p>
          <a:p>
            <a:pPr algn="ctr">
              <a:defRPr/>
            </a:pPr>
            <a:r>
              <a:rPr lang="en-US" sz="1600" b="1" kern="0" dirty="0">
                <a:solidFill>
                  <a:srgbClr val="000000"/>
                </a:solidFill>
                <a:latin typeface="Arial" panose="020B0604020202020204" pitchFamily="34" charset="0"/>
                <a:cs typeface="Arial" panose="020B0604020202020204" pitchFamily="34" charset="0"/>
              </a:rPr>
              <a:t> Breast Cancer (IBC)            </a:t>
            </a:r>
          </a:p>
        </p:txBody>
      </p:sp>
      <p:sp>
        <p:nvSpPr>
          <p:cNvPr id="8" name="20 Rectángulo">
            <a:extLst>
              <a:ext uri="{FF2B5EF4-FFF2-40B4-BE49-F238E27FC236}">
                <a16:creationId xmlns:a16="http://schemas.microsoft.com/office/drawing/2014/main" id="{C6EB014E-2DF1-45B7-9EDB-2AC8A4FAEB98}"/>
              </a:ext>
            </a:extLst>
          </p:cNvPr>
          <p:cNvSpPr/>
          <p:nvPr/>
        </p:nvSpPr>
        <p:spPr>
          <a:xfrm>
            <a:off x="8002746" y="338202"/>
            <a:ext cx="1005840" cy="2093977"/>
          </a:xfrm>
          <a:prstGeom prst="rect">
            <a:avLst/>
          </a:prstGeom>
          <a:ln/>
        </p:spPr>
        <p:style>
          <a:lnRef idx="1">
            <a:schemeClr val="dk1"/>
          </a:lnRef>
          <a:fillRef idx="2">
            <a:schemeClr val="dk1"/>
          </a:fillRef>
          <a:effectRef idx="1">
            <a:schemeClr val="dk1"/>
          </a:effectRef>
          <a:fontRef idx="minor">
            <a:schemeClr val="dk1"/>
          </a:fontRef>
        </p:style>
        <p:txBody>
          <a:bodyPr vert="horz" rtlCol="0" anchor="ctr"/>
          <a:lstStyle/>
          <a:p>
            <a:pPr algn="ctr">
              <a:defRPr/>
            </a:pPr>
            <a:r>
              <a:rPr lang="en-US" sz="1600" b="1" kern="0" dirty="0">
                <a:solidFill>
                  <a:schemeClr val="tx1">
                    <a:lumMod val="50000"/>
                  </a:schemeClr>
                </a:solidFill>
                <a:latin typeface="Arial" panose="020B0604020202020204" pitchFamily="34" charset="0"/>
                <a:cs typeface="Arial" panose="020B0604020202020204" pitchFamily="34" charset="0"/>
              </a:rPr>
              <a:t>Surgery</a:t>
            </a:r>
          </a:p>
        </p:txBody>
      </p:sp>
      <p:sp>
        <p:nvSpPr>
          <p:cNvPr id="9" name="21 Rectángulo">
            <a:extLst>
              <a:ext uri="{FF2B5EF4-FFF2-40B4-BE49-F238E27FC236}">
                <a16:creationId xmlns:a16="http://schemas.microsoft.com/office/drawing/2014/main" id="{8030269F-6CF9-4F51-886E-AA27611F6A5A}"/>
              </a:ext>
            </a:extLst>
          </p:cNvPr>
          <p:cNvSpPr/>
          <p:nvPr/>
        </p:nvSpPr>
        <p:spPr>
          <a:xfrm>
            <a:off x="2222329" y="456852"/>
            <a:ext cx="2642617" cy="73152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600" b="1" kern="0" dirty="0">
                <a:solidFill>
                  <a:srgbClr val="000000"/>
                </a:solidFill>
                <a:latin typeface="Arial" panose="020B0604020202020204" pitchFamily="34" charset="0"/>
                <a:cs typeface="Arial" panose="020B0604020202020204" pitchFamily="34" charset="0"/>
              </a:rPr>
              <a:t>1 week (wk)</a:t>
            </a:r>
          </a:p>
        </p:txBody>
      </p:sp>
      <p:sp>
        <p:nvSpPr>
          <p:cNvPr id="10" name="22 Rectángulo">
            <a:extLst>
              <a:ext uri="{FF2B5EF4-FFF2-40B4-BE49-F238E27FC236}">
                <a16:creationId xmlns:a16="http://schemas.microsoft.com/office/drawing/2014/main" id="{7B9B798C-B801-4D2E-8EF4-793C32072DF0}"/>
              </a:ext>
            </a:extLst>
          </p:cNvPr>
          <p:cNvSpPr/>
          <p:nvPr/>
        </p:nvSpPr>
        <p:spPr>
          <a:xfrm>
            <a:off x="714572" y="3494872"/>
            <a:ext cx="2642249" cy="1193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defRPr/>
            </a:pPr>
            <a:r>
              <a:rPr lang="en-US" sz="1600" b="1" kern="0" dirty="0">
                <a:solidFill>
                  <a:schemeClr val="tx1">
                    <a:lumMod val="50000"/>
                  </a:schemeClr>
                </a:solidFill>
                <a:latin typeface="Arial" panose="020B0604020202020204" pitchFamily="34" charset="0"/>
                <a:cs typeface="Arial" panose="020B0604020202020204" pitchFamily="34" charset="0"/>
              </a:rPr>
              <a:t>Day 1 (D1) Fresh-frozen breast biopsy  </a:t>
            </a:r>
          </a:p>
          <a:p>
            <a:pPr algn="ctr">
              <a:defRPr/>
            </a:pPr>
            <a:r>
              <a:rPr lang="en-US" sz="1600" b="1" kern="0" dirty="0">
                <a:solidFill>
                  <a:schemeClr val="tx1">
                    <a:lumMod val="50000"/>
                  </a:schemeClr>
                </a:solidFill>
                <a:latin typeface="Arial" panose="020B0604020202020204" pitchFamily="34" charset="0"/>
                <a:cs typeface="Arial" panose="020B0604020202020204" pitchFamily="34" charset="0"/>
              </a:rPr>
              <a:t>(Pre-treatment)</a:t>
            </a:r>
          </a:p>
        </p:txBody>
      </p:sp>
      <p:sp>
        <p:nvSpPr>
          <p:cNvPr id="13" name="21 Rectángulo">
            <a:extLst>
              <a:ext uri="{FF2B5EF4-FFF2-40B4-BE49-F238E27FC236}">
                <a16:creationId xmlns:a16="http://schemas.microsoft.com/office/drawing/2014/main" id="{6126D721-EF22-4DD6-B411-6604C51C4577}"/>
              </a:ext>
            </a:extLst>
          </p:cNvPr>
          <p:cNvSpPr/>
          <p:nvPr/>
        </p:nvSpPr>
        <p:spPr>
          <a:xfrm>
            <a:off x="5146615" y="456852"/>
            <a:ext cx="2642617" cy="73152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600" b="1" kern="0" dirty="0">
                <a:solidFill>
                  <a:srgbClr val="000000"/>
                </a:solidFill>
                <a:latin typeface="Arial" panose="020B0604020202020204" pitchFamily="34" charset="0"/>
                <a:cs typeface="Arial" panose="020B0604020202020204" pitchFamily="34" charset="0"/>
              </a:rPr>
              <a:t>16 weeks</a:t>
            </a:r>
          </a:p>
        </p:txBody>
      </p:sp>
      <p:sp>
        <p:nvSpPr>
          <p:cNvPr id="14" name="15 Rectángulo redondeado">
            <a:extLst>
              <a:ext uri="{FF2B5EF4-FFF2-40B4-BE49-F238E27FC236}">
                <a16:creationId xmlns:a16="http://schemas.microsoft.com/office/drawing/2014/main" id="{361C42D5-6D06-41E2-A3C5-2CAC09EC1CE3}"/>
              </a:ext>
            </a:extLst>
          </p:cNvPr>
          <p:cNvSpPr/>
          <p:nvPr/>
        </p:nvSpPr>
        <p:spPr>
          <a:xfrm>
            <a:off x="5096324" y="1352478"/>
            <a:ext cx="2743200" cy="1009388"/>
          </a:xfrm>
          <a:prstGeom prst="roundRect">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600" b="1" kern="0" dirty="0">
                <a:solidFill>
                  <a:schemeClr val="bg1"/>
                </a:solidFill>
                <a:latin typeface="Arial" panose="020B0604020202020204" pitchFamily="34" charset="0"/>
                <a:cs typeface="Arial" panose="020B0604020202020204" pitchFamily="34" charset="0"/>
              </a:rPr>
              <a:t>Weekly  Paclitaxel + H;</a:t>
            </a:r>
          </a:p>
          <a:p>
            <a:pPr algn="ctr">
              <a:defRPr/>
            </a:pPr>
            <a:r>
              <a:rPr lang="en-US" sz="1600" b="1" kern="0" dirty="0">
                <a:solidFill>
                  <a:schemeClr val="bg1"/>
                </a:solidFill>
                <a:latin typeface="Arial" panose="020B0604020202020204" pitchFamily="34" charset="0"/>
                <a:cs typeface="Arial" panose="020B0604020202020204" pitchFamily="34" charset="0"/>
              </a:rPr>
              <a:t>P q3 weeks x 5 doses</a:t>
            </a:r>
            <a:endParaRPr lang="en-US" sz="1600" kern="0" dirty="0">
              <a:solidFill>
                <a:schemeClr val="bg1"/>
              </a:solidFill>
              <a:latin typeface="Arial" panose="020B0604020202020204" pitchFamily="34" charset="0"/>
              <a:cs typeface="Arial" panose="020B0604020202020204" pitchFamily="34" charset="0"/>
            </a:endParaRPr>
          </a:p>
        </p:txBody>
      </p:sp>
      <p:sp>
        <p:nvSpPr>
          <p:cNvPr id="15" name="20 Rectángulo">
            <a:extLst>
              <a:ext uri="{FF2B5EF4-FFF2-40B4-BE49-F238E27FC236}">
                <a16:creationId xmlns:a16="http://schemas.microsoft.com/office/drawing/2014/main" id="{02148981-4637-420C-8CAE-1E9D43547471}"/>
              </a:ext>
            </a:extLst>
          </p:cNvPr>
          <p:cNvSpPr/>
          <p:nvPr/>
        </p:nvSpPr>
        <p:spPr>
          <a:xfrm>
            <a:off x="9012195" y="338204"/>
            <a:ext cx="1005840" cy="2093748"/>
          </a:xfrm>
          <a:prstGeom prst="rect">
            <a:avLst/>
          </a:prstGeom>
          <a:noFill/>
          <a:ln>
            <a:solidFill>
              <a:schemeClr val="tx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defRPr/>
            </a:pPr>
            <a:r>
              <a:rPr lang="en-US" sz="1600" b="1" kern="0" dirty="0">
                <a:solidFill>
                  <a:schemeClr val="tx1">
                    <a:lumMod val="50000"/>
                  </a:schemeClr>
                </a:solidFill>
                <a:latin typeface="Arial" panose="020B0604020202020204" pitchFamily="34" charset="0"/>
                <a:cs typeface="Arial" panose="020B0604020202020204" pitchFamily="34" charset="0"/>
              </a:rPr>
              <a:t>AC x 4 cycles</a:t>
            </a:r>
          </a:p>
        </p:txBody>
      </p:sp>
      <p:sp>
        <p:nvSpPr>
          <p:cNvPr id="16" name="20 Rectángulo">
            <a:extLst>
              <a:ext uri="{FF2B5EF4-FFF2-40B4-BE49-F238E27FC236}">
                <a16:creationId xmlns:a16="http://schemas.microsoft.com/office/drawing/2014/main" id="{CE6D5995-9DBB-43F1-9F4D-1558B61885A0}"/>
              </a:ext>
            </a:extLst>
          </p:cNvPr>
          <p:cNvSpPr/>
          <p:nvPr/>
        </p:nvSpPr>
        <p:spPr>
          <a:xfrm>
            <a:off x="10012292" y="338202"/>
            <a:ext cx="1005840" cy="2093977"/>
          </a:xfrm>
          <a:prstGeom prst="rect">
            <a:avLst/>
          </a:prstGeom>
          <a:ln/>
        </p:spPr>
        <p:style>
          <a:lnRef idx="1">
            <a:schemeClr val="dk1"/>
          </a:lnRef>
          <a:fillRef idx="2">
            <a:schemeClr val="dk1"/>
          </a:fillRef>
          <a:effectRef idx="1">
            <a:schemeClr val="dk1"/>
          </a:effectRef>
          <a:fontRef idx="minor">
            <a:schemeClr val="dk1"/>
          </a:fontRef>
        </p:style>
        <p:txBody>
          <a:bodyPr vert="horz" rtlCol="0" anchor="ctr"/>
          <a:lstStyle/>
          <a:p>
            <a:pPr algn="ctr">
              <a:defRPr/>
            </a:pPr>
            <a:r>
              <a:rPr lang="en-US" sz="1600" b="1" kern="0">
                <a:solidFill>
                  <a:schemeClr val="tx1">
                    <a:lumMod val="50000"/>
                  </a:schemeClr>
                </a:solidFill>
                <a:latin typeface="Arial" panose="020B0604020202020204" pitchFamily="34" charset="0"/>
                <a:cs typeface="Arial" panose="020B0604020202020204" pitchFamily="34" charset="0"/>
              </a:rPr>
              <a:t>RT</a:t>
            </a:r>
          </a:p>
        </p:txBody>
      </p:sp>
      <p:sp>
        <p:nvSpPr>
          <p:cNvPr id="17" name="20 Rectángulo">
            <a:extLst>
              <a:ext uri="{FF2B5EF4-FFF2-40B4-BE49-F238E27FC236}">
                <a16:creationId xmlns:a16="http://schemas.microsoft.com/office/drawing/2014/main" id="{10519867-4D19-446E-AAA8-557F0628F659}"/>
              </a:ext>
            </a:extLst>
          </p:cNvPr>
          <p:cNvSpPr/>
          <p:nvPr/>
        </p:nvSpPr>
        <p:spPr>
          <a:xfrm>
            <a:off x="11060397" y="338203"/>
            <a:ext cx="1005840" cy="2093938"/>
          </a:xfrm>
          <a:prstGeom prst="rect">
            <a:avLst/>
          </a:prstGeom>
          <a:ln/>
        </p:spPr>
        <p:style>
          <a:lnRef idx="1">
            <a:schemeClr val="dk1"/>
          </a:lnRef>
          <a:fillRef idx="2">
            <a:schemeClr val="dk1"/>
          </a:fillRef>
          <a:effectRef idx="1">
            <a:schemeClr val="dk1"/>
          </a:effectRef>
          <a:fontRef idx="minor">
            <a:schemeClr val="dk1"/>
          </a:fontRef>
        </p:style>
        <p:txBody>
          <a:bodyPr vert="horz" rtlCol="0" anchor="ctr"/>
          <a:lstStyle/>
          <a:p>
            <a:pPr algn="ctr">
              <a:defRPr/>
            </a:pPr>
            <a:r>
              <a:rPr lang="en-US" sz="1600" b="1" kern="0">
                <a:solidFill>
                  <a:schemeClr val="tx1">
                    <a:lumMod val="50000"/>
                  </a:schemeClr>
                </a:solidFill>
                <a:latin typeface="Arial" panose="020B0604020202020204" pitchFamily="34" charset="0"/>
                <a:cs typeface="Arial" panose="020B0604020202020204" pitchFamily="34" charset="0"/>
              </a:rPr>
              <a:t>HP q3wk</a:t>
            </a:r>
          </a:p>
          <a:p>
            <a:pPr algn="ctr">
              <a:defRPr/>
            </a:pPr>
            <a:r>
              <a:rPr lang="en-US" sz="1600" b="1" kern="0">
                <a:solidFill>
                  <a:schemeClr val="tx1">
                    <a:lumMod val="50000"/>
                  </a:schemeClr>
                </a:solidFill>
                <a:latin typeface="Arial" panose="020B0604020202020204" pitchFamily="34" charset="0"/>
                <a:cs typeface="Arial" panose="020B0604020202020204" pitchFamily="34" charset="0"/>
              </a:rPr>
              <a:t>x12 </a:t>
            </a:r>
          </a:p>
        </p:txBody>
      </p:sp>
      <p:sp>
        <p:nvSpPr>
          <p:cNvPr id="18" name="22 Rectángulo">
            <a:extLst>
              <a:ext uri="{FF2B5EF4-FFF2-40B4-BE49-F238E27FC236}">
                <a16:creationId xmlns:a16="http://schemas.microsoft.com/office/drawing/2014/main" id="{D0A48BA0-A901-4FDD-BD4D-8B110C3A8199}"/>
              </a:ext>
            </a:extLst>
          </p:cNvPr>
          <p:cNvSpPr/>
          <p:nvPr/>
        </p:nvSpPr>
        <p:spPr>
          <a:xfrm>
            <a:off x="3543280" y="3494872"/>
            <a:ext cx="2970617" cy="1193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defRPr/>
            </a:pPr>
            <a:r>
              <a:rPr lang="en-US" sz="1600" b="1" kern="0" dirty="0">
                <a:solidFill>
                  <a:schemeClr val="tx1">
                    <a:lumMod val="50000"/>
                  </a:schemeClr>
                </a:solidFill>
                <a:latin typeface="Arial" panose="020B0604020202020204" pitchFamily="34" charset="0"/>
                <a:cs typeface="Arial" panose="020B0604020202020204" pitchFamily="34" charset="0"/>
              </a:rPr>
              <a:t>Day 8 (D8) Fresh-Frozen breast biopsy  </a:t>
            </a:r>
            <a:br>
              <a:rPr lang="en-US" sz="1600" b="1" kern="0" dirty="0">
                <a:solidFill>
                  <a:schemeClr val="tx1">
                    <a:lumMod val="50000"/>
                  </a:schemeClr>
                </a:solidFill>
                <a:latin typeface="Arial" panose="020B0604020202020204" pitchFamily="34" charset="0"/>
                <a:cs typeface="Arial" panose="020B0604020202020204" pitchFamily="34" charset="0"/>
              </a:rPr>
            </a:br>
            <a:r>
              <a:rPr lang="en-US" sz="1600" b="1" kern="0" dirty="0">
                <a:solidFill>
                  <a:schemeClr val="tx1">
                    <a:lumMod val="50000"/>
                  </a:schemeClr>
                </a:solidFill>
                <a:latin typeface="Arial" panose="020B0604020202020204" pitchFamily="34" charset="0"/>
                <a:cs typeface="Arial" panose="020B0604020202020204" pitchFamily="34" charset="0"/>
              </a:rPr>
              <a:t>(Post- treatment)</a:t>
            </a:r>
          </a:p>
        </p:txBody>
      </p:sp>
      <p:sp>
        <p:nvSpPr>
          <p:cNvPr id="19" name="22 Rectángulo">
            <a:extLst>
              <a:ext uri="{FF2B5EF4-FFF2-40B4-BE49-F238E27FC236}">
                <a16:creationId xmlns:a16="http://schemas.microsoft.com/office/drawing/2014/main" id="{906EFA0D-2D10-46FC-B607-34EF94966F51}"/>
              </a:ext>
            </a:extLst>
          </p:cNvPr>
          <p:cNvSpPr/>
          <p:nvPr/>
        </p:nvSpPr>
        <p:spPr>
          <a:xfrm>
            <a:off x="7116389" y="3494871"/>
            <a:ext cx="2849547" cy="2059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defRPr/>
            </a:pPr>
            <a:r>
              <a:rPr lang="en-US" sz="1600" b="1" kern="0" dirty="0">
                <a:solidFill>
                  <a:schemeClr val="tx1">
                    <a:lumMod val="50000"/>
                  </a:schemeClr>
                </a:solidFill>
                <a:latin typeface="Arial" panose="020B0604020202020204" pitchFamily="34" charset="0"/>
                <a:cs typeface="Arial" panose="020B0604020202020204" pitchFamily="34" charset="0"/>
              </a:rPr>
              <a:t>Assess disease response: pCR versus residual disease (non-pCR)</a:t>
            </a:r>
          </a:p>
        </p:txBody>
      </p:sp>
      <p:sp>
        <p:nvSpPr>
          <p:cNvPr id="20" name="31 Flecha abajo">
            <a:extLst>
              <a:ext uri="{FF2B5EF4-FFF2-40B4-BE49-F238E27FC236}">
                <a16:creationId xmlns:a16="http://schemas.microsoft.com/office/drawing/2014/main" id="{EEFAA38B-623E-4791-9CD4-45BDDA5D5684}"/>
              </a:ext>
            </a:extLst>
          </p:cNvPr>
          <p:cNvSpPr/>
          <p:nvPr/>
        </p:nvSpPr>
        <p:spPr>
          <a:xfrm rot="10800000">
            <a:off x="8424223" y="2536175"/>
            <a:ext cx="222601" cy="875065"/>
          </a:xfrm>
          <a:prstGeom prst="downArrow">
            <a:avLst/>
          </a:prstGeom>
          <a:solidFill>
            <a:schemeClr val="tx1">
              <a:lumMod val="85000"/>
              <a:lumOff val="1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00" kern="0">
              <a:solidFill>
                <a:sysClr val="windowText" lastClr="000000"/>
              </a:solidFill>
              <a:latin typeface="Arial" panose="020B0604020202020204" pitchFamily="34" charset="0"/>
              <a:cs typeface="Arial" panose="020B0604020202020204" pitchFamily="34" charset="0"/>
            </a:endParaRPr>
          </a:p>
        </p:txBody>
      </p:sp>
      <p:sp>
        <p:nvSpPr>
          <p:cNvPr id="22" name="31 Flecha abajo">
            <a:extLst>
              <a:ext uri="{FF2B5EF4-FFF2-40B4-BE49-F238E27FC236}">
                <a16:creationId xmlns:a16="http://schemas.microsoft.com/office/drawing/2014/main" id="{D0B261B3-A40B-4A81-AACE-0D7B954F34C1}"/>
              </a:ext>
            </a:extLst>
          </p:cNvPr>
          <p:cNvSpPr/>
          <p:nvPr/>
        </p:nvSpPr>
        <p:spPr>
          <a:xfrm rot="10800000">
            <a:off x="4909261" y="2536175"/>
            <a:ext cx="222601" cy="875065"/>
          </a:xfrm>
          <a:prstGeom prst="downArrow">
            <a:avLst/>
          </a:prstGeom>
          <a:solidFill>
            <a:schemeClr val="tx1">
              <a:lumMod val="85000"/>
              <a:lumOff val="1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00" kern="0">
              <a:solidFill>
                <a:sysClr val="windowText" lastClr="000000"/>
              </a:solidFill>
              <a:latin typeface="Arial" panose="020B0604020202020204" pitchFamily="34" charset="0"/>
              <a:cs typeface="Arial" panose="020B0604020202020204" pitchFamily="34" charset="0"/>
            </a:endParaRPr>
          </a:p>
        </p:txBody>
      </p:sp>
      <p:sp>
        <p:nvSpPr>
          <p:cNvPr id="23" name="31 Flecha abajo">
            <a:extLst>
              <a:ext uri="{FF2B5EF4-FFF2-40B4-BE49-F238E27FC236}">
                <a16:creationId xmlns:a16="http://schemas.microsoft.com/office/drawing/2014/main" id="{E96DC0CC-D8B5-44A7-9008-0125987174C0}"/>
              </a:ext>
            </a:extLst>
          </p:cNvPr>
          <p:cNvSpPr/>
          <p:nvPr/>
        </p:nvSpPr>
        <p:spPr>
          <a:xfrm rot="10800000">
            <a:off x="1932328" y="2536175"/>
            <a:ext cx="222601" cy="875065"/>
          </a:xfrm>
          <a:prstGeom prst="downArrow">
            <a:avLst/>
          </a:prstGeom>
          <a:solidFill>
            <a:schemeClr val="tx1">
              <a:lumMod val="85000"/>
              <a:lumOff val="1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00" kern="0">
              <a:solidFill>
                <a:sysClr val="windowText" lastClr="000000"/>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A52953CB-8F8D-412E-92D0-1F8E6945D839}"/>
              </a:ext>
            </a:extLst>
          </p:cNvPr>
          <p:cNvSpPr txBox="1"/>
          <p:nvPr/>
        </p:nvSpPr>
        <p:spPr>
          <a:xfrm>
            <a:off x="10678167" y="6519797"/>
            <a:ext cx="1249060"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Figure 1B</a:t>
            </a:r>
          </a:p>
        </p:txBody>
      </p:sp>
    </p:spTree>
    <p:extLst>
      <p:ext uri="{BB962C8B-B14F-4D97-AF65-F5344CB8AC3E}">
        <p14:creationId xmlns:p14="http://schemas.microsoft.com/office/powerpoint/2010/main" val="3915504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38 Flecha abajo">
            <a:extLst>
              <a:ext uri="{FF2B5EF4-FFF2-40B4-BE49-F238E27FC236}">
                <a16:creationId xmlns:a16="http://schemas.microsoft.com/office/drawing/2014/main" id="{489A9E6E-FE64-40A7-ADE9-6A797459008C}"/>
              </a:ext>
            </a:extLst>
          </p:cNvPr>
          <p:cNvSpPr>
            <a:spLocks noChangeArrowheads="1"/>
          </p:cNvSpPr>
          <p:nvPr/>
        </p:nvSpPr>
        <p:spPr bwMode="auto">
          <a:xfrm rot="10800000">
            <a:off x="3473028" y="2017620"/>
            <a:ext cx="188411" cy="116592"/>
          </a:xfrm>
          <a:prstGeom prst="downArrow">
            <a:avLst>
              <a:gd name="adj1" fmla="val 50000"/>
              <a:gd name="adj2" fmla="val 54034"/>
            </a:avLst>
          </a:prstGeom>
          <a:solidFill>
            <a:schemeClr val="bg1"/>
          </a:solidFill>
          <a:ln w="25400">
            <a:solidFill>
              <a:srgbClr val="FFFFFF"/>
            </a:solidFill>
            <a:miter lim="800000"/>
            <a:headEnd/>
            <a:tailEnd/>
          </a:ln>
        </p:spPr>
        <p:txBody>
          <a:bodyPr rot="10800000" lIns="47099" tIns="23552" rIns="47099" bIns="23552"/>
          <a:lstStyle>
            <a:defPPr>
              <a:defRPr lang="en-GB"/>
            </a:defPPr>
            <a:lvl1pPr algn="l" defTabSz="449263" rtl="0" fontAlgn="base">
              <a:spcBef>
                <a:spcPct val="0"/>
              </a:spcBef>
              <a:spcAft>
                <a:spcPct val="0"/>
              </a:spcAft>
              <a:buClr>
                <a:srgbClr val="000000"/>
              </a:buClr>
              <a:buSzPct val="100000"/>
              <a:buFont typeface="Times New Roman" pitchFamily="18" charset="0"/>
              <a:defRPr sz="5400" kern="1200">
                <a:solidFill>
                  <a:schemeClr val="bg1"/>
                </a:solidFill>
                <a:latin typeface="Arial" pitchFamily="34" charset="0"/>
                <a:ea typeface="ＭＳ Ｐゴシック" pitchFamily="34" charset="-128"/>
                <a:cs typeface="+mn-cs"/>
              </a:defRPr>
            </a:lvl1pPr>
            <a:lvl2pPr marL="742950" indent="-285750" algn="l" defTabSz="449263" rtl="0" fontAlgn="base">
              <a:spcBef>
                <a:spcPct val="0"/>
              </a:spcBef>
              <a:spcAft>
                <a:spcPct val="0"/>
              </a:spcAft>
              <a:buClr>
                <a:srgbClr val="000000"/>
              </a:buClr>
              <a:buSzPct val="100000"/>
              <a:buFont typeface="Times New Roman" pitchFamily="18" charset="0"/>
              <a:defRPr sz="5400" kern="1200">
                <a:solidFill>
                  <a:schemeClr val="bg1"/>
                </a:solidFill>
                <a:latin typeface="Arial" pitchFamily="34" charset="0"/>
                <a:ea typeface="ＭＳ Ｐゴシック" pitchFamily="34" charset="-128"/>
                <a:cs typeface="+mn-cs"/>
              </a:defRPr>
            </a:lvl2pPr>
            <a:lvl3pPr marL="1143000" indent="-228600" algn="l" defTabSz="449263" rtl="0" fontAlgn="base">
              <a:spcBef>
                <a:spcPct val="0"/>
              </a:spcBef>
              <a:spcAft>
                <a:spcPct val="0"/>
              </a:spcAft>
              <a:buClr>
                <a:srgbClr val="000000"/>
              </a:buClr>
              <a:buSzPct val="100000"/>
              <a:buFont typeface="Times New Roman" pitchFamily="18" charset="0"/>
              <a:defRPr sz="5400" kern="1200">
                <a:solidFill>
                  <a:schemeClr val="bg1"/>
                </a:solidFill>
                <a:latin typeface="Arial" pitchFamily="34" charset="0"/>
                <a:ea typeface="ＭＳ Ｐゴシック" pitchFamily="34" charset="-128"/>
                <a:cs typeface="+mn-cs"/>
              </a:defRPr>
            </a:lvl3pPr>
            <a:lvl4pPr marL="1600200" indent="-228600" algn="l" defTabSz="449263" rtl="0" fontAlgn="base">
              <a:spcBef>
                <a:spcPct val="0"/>
              </a:spcBef>
              <a:spcAft>
                <a:spcPct val="0"/>
              </a:spcAft>
              <a:buClr>
                <a:srgbClr val="000000"/>
              </a:buClr>
              <a:buSzPct val="100000"/>
              <a:buFont typeface="Times New Roman" pitchFamily="18" charset="0"/>
              <a:defRPr sz="5400" kern="1200">
                <a:solidFill>
                  <a:schemeClr val="bg1"/>
                </a:solidFill>
                <a:latin typeface="Arial" pitchFamily="34" charset="0"/>
                <a:ea typeface="ＭＳ Ｐゴシック" pitchFamily="34" charset="-128"/>
                <a:cs typeface="+mn-cs"/>
              </a:defRPr>
            </a:lvl4pPr>
            <a:lvl5pPr marL="2057400" indent="-228600" algn="l" defTabSz="449263" rtl="0" fontAlgn="base">
              <a:spcBef>
                <a:spcPct val="0"/>
              </a:spcBef>
              <a:spcAft>
                <a:spcPct val="0"/>
              </a:spcAft>
              <a:buClr>
                <a:srgbClr val="000000"/>
              </a:buClr>
              <a:buSzPct val="100000"/>
              <a:buFont typeface="Times New Roman" pitchFamily="18" charset="0"/>
              <a:defRPr sz="5400" kern="1200">
                <a:solidFill>
                  <a:schemeClr val="bg1"/>
                </a:solidFill>
                <a:latin typeface="Arial" pitchFamily="34" charset="0"/>
                <a:ea typeface="ＭＳ Ｐゴシック" pitchFamily="34" charset="-128"/>
                <a:cs typeface="+mn-cs"/>
              </a:defRPr>
            </a:lvl5pPr>
            <a:lvl6pPr marL="2286000" algn="l" defTabSz="914400" rtl="0" eaLnBrk="1" latinLnBrk="0" hangingPunct="1">
              <a:defRPr sz="5400" kern="1200">
                <a:solidFill>
                  <a:schemeClr val="bg1"/>
                </a:solidFill>
                <a:latin typeface="Arial" pitchFamily="34" charset="0"/>
                <a:ea typeface="ＭＳ Ｐゴシック" pitchFamily="34" charset="-128"/>
                <a:cs typeface="+mn-cs"/>
              </a:defRPr>
            </a:lvl6pPr>
            <a:lvl7pPr marL="2743200" algn="l" defTabSz="914400" rtl="0" eaLnBrk="1" latinLnBrk="0" hangingPunct="1">
              <a:defRPr sz="5400" kern="1200">
                <a:solidFill>
                  <a:schemeClr val="bg1"/>
                </a:solidFill>
                <a:latin typeface="Arial" pitchFamily="34" charset="0"/>
                <a:ea typeface="ＭＳ Ｐゴシック" pitchFamily="34" charset="-128"/>
                <a:cs typeface="+mn-cs"/>
              </a:defRPr>
            </a:lvl7pPr>
            <a:lvl8pPr marL="3200400" algn="l" defTabSz="914400" rtl="0" eaLnBrk="1" latinLnBrk="0" hangingPunct="1">
              <a:defRPr sz="5400" kern="1200">
                <a:solidFill>
                  <a:schemeClr val="bg1"/>
                </a:solidFill>
                <a:latin typeface="Arial" pitchFamily="34" charset="0"/>
                <a:ea typeface="ＭＳ Ｐゴシック" pitchFamily="34" charset="-128"/>
                <a:cs typeface="+mn-cs"/>
              </a:defRPr>
            </a:lvl8pPr>
            <a:lvl9pPr marL="3657600" algn="l" defTabSz="914400" rtl="0" eaLnBrk="1" latinLnBrk="0" hangingPunct="1">
              <a:defRPr sz="5400" kern="1200">
                <a:solidFill>
                  <a:schemeClr val="bg1"/>
                </a:solidFill>
                <a:latin typeface="Arial" pitchFamily="34" charset="0"/>
                <a:ea typeface="ＭＳ Ｐゴシック" pitchFamily="34" charset="-128"/>
                <a:cs typeface="+mn-cs"/>
              </a:defRPr>
            </a:lvl9pPr>
          </a:lstStyle>
          <a:p>
            <a:pPr defTabSz="470838" eaLnBrk="0" hangingPunct="0">
              <a:buClrTx/>
              <a:buSzTx/>
              <a:defRPr/>
            </a:pPr>
            <a:endParaRPr lang="en-US" sz="800">
              <a:solidFill>
                <a:srgbClr val="9C9C9C"/>
              </a:solidFill>
              <a:effectLst>
                <a:outerShdw blurRad="38100" dist="38100" dir="2700000" algn="tl">
                  <a:srgbClr val="DDDDDD"/>
                </a:outerShdw>
              </a:effectLst>
              <a:ea typeface="ＭＳ Ｐゴシック" charset="0"/>
              <a:cs typeface="Arial" panose="020B0604020202020204" pitchFamily="34" charset="0"/>
            </a:endParaRPr>
          </a:p>
        </p:txBody>
      </p:sp>
      <p:sp>
        <p:nvSpPr>
          <p:cNvPr id="20" name="22 Rectángulo">
            <a:extLst>
              <a:ext uri="{FF2B5EF4-FFF2-40B4-BE49-F238E27FC236}">
                <a16:creationId xmlns:a16="http://schemas.microsoft.com/office/drawing/2014/main" id="{8BD299F1-3409-476D-B617-6574C7636B21}"/>
              </a:ext>
            </a:extLst>
          </p:cNvPr>
          <p:cNvSpPr/>
          <p:nvPr/>
        </p:nvSpPr>
        <p:spPr>
          <a:xfrm>
            <a:off x="372742" y="162686"/>
            <a:ext cx="3487193" cy="2633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defRPr/>
            </a:pPr>
            <a:r>
              <a:rPr lang="en-US" sz="1600" b="1" kern="0" dirty="0">
                <a:solidFill>
                  <a:schemeClr val="tx1">
                    <a:lumMod val="50000"/>
                  </a:schemeClr>
                </a:solidFill>
                <a:latin typeface="Arial" panose="020B0604020202020204" pitchFamily="34" charset="0"/>
                <a:cs typeface="Arial" panose="020B0604020202020204" pitchFamily="34" charset="0"/>
              </a:rPr>
              <a:t>D1 (Pre-treatment)</a:t>
            </a:r>
          </a:p>
        </p:txBody>
      </p:sp>
      <p:sp>
        <p:nvSpPr>
          <p:cNvPr id="21" name="22 Rectángulo">
            <a:extLst>
              <a:ext uri="{FF2B5EF4-FFF2-40B4-BE49-F238E27FC236}">
                <a16:creationId xmlns:a16="http://schemas.microsoft.com/office/drawing/2014/main" id="{9A9DD3F4-5F7C-49E3-A389-AE24187D9703}"/>
              </a:ext>
            </a:extLst>
          </p:cNvPr>
          <p:cNvSpPr/>
          <p:nvPr/>
        </p:nvSpPr>
        <p:spPr>
          <a:xfrm>
            <a:off x="4406814" y="162686"/>
            <a:ext cx="3483865" cy="2633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defRPr/>
            </a:pPr>
            <a:r>
              <a:rPr lang="en-US" sz="1600" b="1" kern="0" dirty="0">
                <a:solidFill>
                  <a:schemeClr val="tx1">
                    <a:lumMod val="50000"/>
                  </a:schemeClr>
                </a:solidFill>
                <a:latin typeface="Arial" panose="020B0604020202020204" pitchFamily="34" charset="0"/>
                <a:cs typeface="Arial" panose="020B0604020202020204" pitchFamily="34" charset="0"/>
              </a:rPr>
              <a:t>D8 (Post-dual HER2 blockade)</a:t>
            </a:r>
          </a:p>
        </p:txBody>
      </p:sp>
      <p:pic>
        <p:nvPicPr>
          <p:cNvPr id="22" name="Picture 21">
            <a:extLst>
              <a:ext uri="{FF2B5EF4-FFF2-40B4-BE49-F238E27FC236}">
                <a16:creationId xmlns:a16="http://schemas.microsoft.com/office/drawing/2014/main" id="{BF86034B-2D4D-4417-BAFC-630351595A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2742" y="464055"/>
            <a:ext cx="3487193" cy="2348757"/>
          </a:xfrm>
          <a:prstGeom prst="rect">
            <a:avLst/>
          </a:prstGeom>
          <a:ln w="12700">
            <a:solidFill>
              <a:schemeClr val="bg1"/>
            </a:solidFill>
          </a:ln>
        </p:spPr>
      </p:pic>
      <p:pic>
        <p:nvPicPr>
          <p:cNvPr id="24" name="Picture 23">
            <a:extLst>
              <a:ext uri="{FF2B5EF4-FFF2-40B4-BE49-F238E27FC236}">
                <a16:creationId xmlns:a16="http://schemas.microsoft.com/office/drawing/2014/main" id="{EF3459D2-7E27-4554-A968-DF6ED66D3697}"/>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395970" y="464051"/>
            <a:ext cx="3483865" cy="2348761"/>
          </a:xfrm>
          <a:prstGeom prst="rect">
            <a:avLst/>
          </a:prstGeom>
          <a:ln w="12700">
            <a:noFill/>
          </a:ln>
        </p:spPr>
      </p:pic>
      <p:sp>
        <p:nvSpPr>
          <p:cNvPr id="25" name="Arrow: Right 24">
            <a:extLst>
              <a:ext uri="{FF2B5EF4-FFF2-40B4-BE49-F238E27FC236}">
                <a16:creationId xmlns:a16="http://schemas.microsoft.com/office/drawing/2014/main" id="{BEFA2083-4549-4C00-9C48-F5F5EB8CA0B2}"/>
              </a:ext>
            </a:extLst>
          </p:cNvPr>
          <p:cNvSpPr/>
          <p:nvPr/>
        </p:nvSpPr>
        <p:spPr>
          <a:xfrm>
            <a:off x="3934640" y="1561410"/>
            <a:ext cx="365760" cy="15404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38">
              <a:latin typeface="Arial" panose="020B0604020202020204" pitchFamily="34" charset="0"/>
              <a:cs typeface="Arial" panose="020B0604020202020204" pitchFamily="34" charset="0"/>
            </a:endParaRPr>
          </a:p>
        </p:txBody>
      </p:sp>
      <p:pic>
        <p:nvPicPr>
          <p:cNvPr id="26" name="Picture 25" descr="A close up of a map&#10;&#10;Description automatically generated">
            <a:extLst>
              <a:ext uri="{FF2B5EF4-FFF2-40B4-BE49-F238E27FC236}">
                <a16:creationId xmlns:a16="http://schemas.microsoft.com/office/drawing/2014/main" id="{6DF92AD2-C219-454B-9641-7EB77791CB6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2360" y="3067371"/>
            <a:ext cx="6577154" cy="3452426"/>
          </a:xfrm>
          <a:prstGeom prst="rect">
            <a:avLst/>
          </a:prstGeom>
        </p:spPr>
      </p:pic>
      <p:sp>
        <p:nvSpPr>
          <p:cNvPr id="28" name="TextBox 27">
            <a:extLst>
              <a:ext uri="{FF2B5EF4-FFF2-40B4-BE49-F238E27FC236}">
                <a16:creationId xmlns:a16="http://schemas.microsoft.com/office/drawing/2014/main" id="{1C35D9BC-0A0E-49FB-9699-2847557AC57F}"/>
              </a:ext>
            </a:extLst>
          </p:cNvPr>
          <p:cNvSpPr txBox="1"/>
          <p:nvPr/>
        </p:nvSpPr>
        <p:spPr>
          <a:xfrm>
            <a:off x="6473766" y="2543057"/>
            <a:ext cx="1791547" cy="307905"/>
          </a:xfrm>
          <a:prstGeom prst="rect">
            <a:avLst/>
          </a:prstGeom>
          <a:noFill/>
        </p:spPr>
        <p:txBody>
          <a:bodyPr wrap="square" rtlCol="0">
            <a:spAutoFit/>
          </a:bodyPr>
          <a:lstStyle/>
          <a:p>
            <a:pPr algn="ctr"/>
            <a:r>
              <a:rPr lang="en-US" sz="1401" b="1">
                <a:latin typeface="Arial" panose="020B0604020202020204" pitchFamily="34" charset="0"/>
                <a:cs typeface="Arial" panose="020B0604020202020204" pitchFamily="34" charset="0"/>
              </a:rPr>
              <a:t>  60% TILs</a:t>
            </a:r>
          </a:p>
        </p:txBody>
      </p:sp>
      <p:sp>
        <p:nvSpPr>
          <p:cNvPr id="29" name="TextBox 28">
            <a:extLst>
              <a:ext uri="{FF2B5EF4-FFF2-40B4-BE49-F238E27FC236}">
                <a16:creationId xmlns:a16="http://schemas.microsoft.com/office/drawing/2014/main" id="{0F8CBD03-8BAA-4C3E-8E56-B0BAD59C999B}"/>
              </a:ext>
            </a:extLst>
          </p:cNvPr>
          <p:cNvSpPr txBox="1"/>
          <p:nvPr/>
        </p:nvSpPr>
        <p:spPr>
          <a:xfrm>
            <a:off x="2664518" y="2543057"/>
            <a:ext cx="1612839" cy="307905"/>
          </a:xfrm>
          <a:prstGeom prst="rect">
            <a:avLst/>
          </a:prstGeom>
          <a:noFill/>
        </p:spPr>
        <p:txBody>
          <a:bodyPr wrap="square">
            <a:spAutoFit/>
          </a:bodyPr>
          <a:lstStyle/>
          <a:p>
            <a:pPr algn="ctr"/>
            <a:r>
              <a:rPr lang="en-US" sz="1401" b="1" dirty="0">
                <a:latin typeface="Arial" panose="020B0604020202020204" pitchFamily="34" charset="0"/>
                <a:cs typeface="Arial" panose="020B0604020202020204" pitchFamily="34" charset="0"/>
              </a:rPr>
              <a:t> 5% TILs</a:t>
            </a:r>
            <a:endParaRPr lang="en-US" sz="1401"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453FC5B1-9503-4B5B-B665-CF378D5064E7}"/>
              </a:ext>
            </a:extLst>
          </p:cNvPr>
          <p:cNvSpPr txBox="1"/>
          <p:nvPr/>
        </p:nvSpPr>
        <p:spPr>
          <a:xfrm>
            <a:off x="0" y="52343"/>
            <a:ext cx="351378" cy="369460"/>
          </a:xfrm>
          <a:prstGeom prst="rect">
            <a:avLst/>
          </a:prstGeom>
          <a:noFill/>
        </p:spPr>
        <p:txBody>
          <a:bodyPr wrap="none" rtlCol="0">
            <a:spAutoFit/>
          </a:bodyPr>
          <a:lstStyle/>
          <a:p>
            <a:r>
              <a:rPr lang="en-US" sz="1801" b="1" dirty="0">
                <a:latin typeface="Arial" panose="020B0604020202020204" pitchFamily="34" charset="0"/>
                <a:cs typeface="Arial" panose="020B0604020202020204" pitchFamily="34" charset="0"/>
              </a:rPr>
              <a:t>A</a:t>
            </a:r>
          </a:p>
        </p:txBody>
      </p:sp>
      <p:sp>
        <p:nvSpPr>
          <p:cNvPr id="31" name="TextBox 30">
            <a:extLst>
              <a:ext uri="{FF2B5EF4-FFF2-40B4-BE49-F238E27FC236}">
                <a16:creationId xmlns:a16="http://schemas.microsoft.com/office/drawing/2014/main" id="{2C4B3945-B88C-425F-9932-4DD3648A52F8}"/>
              </a:ext>
            </a:extLst>
          </p:cNvPr>
          <p:cNvSpPr txBox="1"/>
          <p:nvPr/>
        </p:nvSpPr>
        <p:spPr>
          <a:xfrm>
            <a:off x="0" y="3246995"/>
            <a:ext cx="351378" cy="369460"/>
          </a:xfrm>
          <a:prstGeom prst="rect">
            <a:avLst/>
          </a:prstGeom>
          <a:noFill/>
        </p:spPr>
        <p:txBody>
          <a:bodyPr wrap="none" rtlCol="0">
            <a:spAutoFit/>
          </a:bodyPr>
          <a:lstStyle/>
          <a:p>
            <a:r>
              <a:rPr lang="en-US" sz="1801" b="1" dirty="0">
                <a:latin typeface="Arial" panose="020B0604020202020204" pitchFamily="34" charset="0"/>
                <a:cs typeface="Arial" panose="020B0604020202020204" pitchFamily="34" charset="0"/>
              </a:rPr>
              <a:t>B</a:t>
            </a:r>
          </a:p>
        </p:txBody>
      </p:sp>
      <p:sp>
        <p:nvSpPr>
          <p:cNvPr id="32" name="TextBox 31">
            <a:extLst>
              <a:ext uri="{FF2B5EF4-FFF2-40B4-BE49-F238E27FC236}">
                <a16:creationId xmlns:a16="http://schemas.microsoft.com/office/drawing/2014/main" id="{C28311AB-488E-424C-841F-912D9FE1EA37}"/>
              </a:ext>
            </a:extLst>
          </p:cNvPr>
          <p:cNvSpPr txBox="1"/>
          <p:nvPr/>
        </p:nvSpPr>
        <p:spPr>
          <a:xfrm>
            <a:off x="11116049" y="6519797"/>
            <a:ext cx="1082348"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Figure 2</a:t>
            </a:r>
          </a:p>
        </p:txBody>
      </p:sp>
    </p:spTree>
    <p:extLst>
      <p:ext uri="{BB962C8B-B14F-4D97-AF65-F5344CB8AC3E}">
        <p14:creationId xmlns:p14="http://schemas.microsoft.com/office/powerpoint/2010/main" val="318912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919B89E1-1916-47C6-9AE6-C450E14EF936}"/>
              </a:ext>
            </a:extLst>
          </p:cNvPr>
          <p:cNvPicPr>
            <a:picLocks noChangeAspect="1"/>
          </p:cNvPicPr>
          <p:nvPr/>
        </p:nvPicPr>
        <p:blipFill rotWithShape="1">
          <a:blip r:embed="rId3"/>
          <a:srcRect r="19282" b="1828"/>
          <a:stretch/>
        </p:blipFill>
        <p:spPr>
          <a:xfrm>
            <a:off x="166321" y="33471"/>
            <a:ext cx="4551618" cy="5624448"/>
          </a:xfrm>
          <a:prstGeom prst="rect">
            <a:avLst/>
          </a:prstGeom>
        </p:spPr>
      </p:pic>
      <p:sp>
        <p:nvSpPr>
          <p:cNvPr id="31" name="TextBox 30">
            <a:extLst>
              <a:ext uri="{FF2B5EF4-FFF2-40B4-BE49-F238E27FC236}">
                <a16:creationId xmlns:a16="http://schemas.microsoft.com/office/drawing/2014/main" id="{D925815C-C0D8-4846-BE96-E9927D3913EA}"/>
              </a:ext>
            </a:extLst>
          </p:cNvPr>
          <p:cNvSpPr txBox="1"/>
          <p:nvPr/>
        </p:nvSpPr>
        <p:spPr>
          <a:xfrm>
            <a:off x="0" y="1209"/>
            <a:ext cx="351378" cy="369460"/>
          </a:xfrm>
          <a:prstGeom prst="rect">
            <a:avLst/>
          </a:prstGeom>
          <a:solidFill>
            <a:schemeClr val="bg1"/>
          </a:solidFill>
        </p:spPr>
        <p:txBody>
          <a:bodyPr wrap="none" rtlCol="0">
            <a:spAutoFit/>
          </a:bodyPr>
          <a:lstStyle/>
          <a:p>
            <a:r>
              <a:rPr lang="en-US" sz="1801" b="1" dirty="0">
                <a:latin typeface="Arial" panose="020B0604020202020204" pitchFamily="34" charset="0"/>
                <a:cs typeface="Arial" panose="020B0604020202020204" pitchFamily="34" charset="0"/>
              </a:rPr>
              <a:t>A</a:t>
            </a:r>
          </a:p>
        </p:txBody>
      </p:sp>
      <p:pic>
        <p:nvPicPr>
          <p:cNvPr id="35" name="Picture 34">
            <a:extLst>
              <a:ext uri="{FF2B5EF4-FFF2-40B4-BE49-F238E27FC236}">
                <a16:creationId xmlns:a16="http://schemas.microsoft.com/office/drawing/2014/main" id="{446A9AC9-9AF9-40FA-B403-2041F260AB2B}"/>
              </a:ext>
            </a:extLst>
          </p:cNvPr>
          <p:cNvPicPr>
            <a:picLocks noChangeAspect="1"/>
          </p:cNvPicPr>
          <p:nvPr/>
        </p:nvPicPr>
        <p:blipFill rotWithShape="1">
          <a:blip r:embed="rId4"/>
          <a:srcRect l="6114" r="12676" b="5357"/>
          <a:stretch/>
        </p:blipFill>
        <p:spPr>
          <a:xfrm>
            <a:off x="4977238" y="296992"/>
            <a:ext cx="2633244" cy="3111076"/>
          </a:xfrm>
          <a:prstGeom prst="rect">
            <a:avLst/>
          </a:prstGeom>
        </p:spPr>
      </p:pic>
      <p:sp>
        <p:nvSpPr>
          <p:cNvPr id="37" name="TextBox 36">
            <a:extLst>
              <a:ext uri="{FF2B5EF4-FFF2-40B4-BE49-F238E27FC236}">
                <a16:creationId xmlns:a16="http://schemas.microsoft.com/office/drawing/2014/main" id="{6B131238-4EE6-4479-B376-EA7D577D27C6}"/>
              </a:ext>
            </a:extLst>
          </p:cNvPr>
          <p:cNvSpPr txBox="1"/>
          <p:nvPr/>
        </p:nvSpPr>
        <p:spPr>
          <a:xfrm>
            <a:off x="4489045" y="3790314"/>
            <a:ext cx="351378" cy="369460"/>
          </a:xfrm>
          <a:prstGeom prst="rect">
            <a:avLst/>
          </a:prstGeom>
          <a:noFill/>
        </p:spPr>
        <p:txBody>
          <a:bodyPr wrap="none" rtlCol="0">
            <a:spAutoFit/>
          </a:bodyPr>
          <a:lstStyle/>
          <a:p>
            <a:r>
              <a:rPr lang="en-US" sz="1801" b="1">
                <a:latin typeface="Arial" panose="020B0604020202020204" pitchFamily="34" charset="0"/>
                <a:cs typeface="Arial" panose="020B0604020202020204" pitchFamily="34" charset="0"/>
              </a:rPr>
              <a:t>D</a:t>
            </a:r>
          </a:p>
        </p:txBody>
      </p:sp>
      <p:sp>
        <p:nvSpPr>
          <p:cNvPr id="38" name="TextBox 37">
            <a:extLst>
              <a:ext uri="{FF2B5EF4-FFF2-40B4-BE49-F238E27FC236}">
                <a16:creationId xmlns:a16="http://schemas.microsoft.com/office/drawing/2014/main" id="{977F37BB-6C37-4A7D-9A28-9C5103FE0F01}"/>
              </a:ext>
            </a:extLst>
          </p:cNvPr>
          <p:cNvSpPr txBox="1"/>
          <p:nvPr/>
        </p:nvSpPr>
        <p:spPr>
          <a:xfrm>
            <a:off x="4947378" y="2757461"/>
            <a:ext cx="821059" cy="261610"/>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Response</a:t>
            </a:r>
          </a:p>
        </p:txBody>
      </p:sp>
      <p:sp>
        <p:nvSpPr>
          <p:cNvPr id="39" name="TextBox 38">
            <a:extLst>
              <a:ext uri="{FF2B5EF4-FFF2-40B4-BE49-F238E27FC236}">
                <a16:creationId xmlns:a16="http://schemas.microsoft.com/office/drawing/2014/main" id="{007B49A5-972D-4D47-AC4F-0A0C8FF6F4CA}"/>
              </a:ext>
            </a:extLst>
          </p:cNvPr>
          <p:cNvSpPr txBox="1"/>
          <p:nvPr/>
        </p:nvSpPr>
        <p:spPr>
          <a:xfrm>
            <a:off x="5147753" y="2895963"/>
            <a:ext cx="737702" cy="276999"/>
          </a:xfrm>
          <a:prstGeom prst="rect">
            <a:avLst/>
          </a:prstGeom>
          <a:noFill/>
        </p:spPr>
        <p:txBody>
          <a:bodyPr wrap="none" rtlCol="0">
            <a:spAutoFit/>
          </a:bodyPr>
          <a:lstStyle/>
          <a:p>
            <a:r>
              <a:rPr lang="en-US" sz="1200" dirty="0"/>
              <a:t>Non-pCR</a:t>
            </a:r>
          </a:p>
        </p:txBody>
      </p:sp>
      <p:sp>
        <p:nvSpPr>
          <p:cNvPr id="40" name="TextBox 39">
            <a:extLst>
              <a:ext uri="{FF2B5EF4-FFF2-40B4-BE49-F238E27FC236}">
                <a16:creationId xmlns:a16="http://schemas.microsoft.com/office/drawing/2014/main" id="{4512A07D-57A6-4E96-AA65-887C9ED47A92}"/>
              </a:ext>
            </a:extLst>
          </p:cNvPr>
          <p:cNvSpPr txBox="1"/>
          <p:nvPr/>
        </p:nvSpPr>
        <p:spPr>
          <a:xfrm>
            <a:off x="5147752" y="3093579"/>
            <a:ext cx="429926" cy="276999"/>
          </a:xfrm>
          <a:prstGeom prst="rect">
            <a:avLst/>
          </a:prstGeom>
          <a:noFill/>
        </p:spPr>
        <p:txBody>
          <a:bodyPr wrap="none" rtlCol="0">
            <a:spAutoFit/>
          </a:bodyPr>
          <a:lstStyle/>
          <a:p>
            <a:r>
              <a:rPr lang="en-US" sz="1200" dirty="0"/>
              <a:t>pCR</a:t>
            </a:r>
          </a:p>
        </p:txBody>
      </p:sp>
      <p:sp>
        <p:nvSpPr>
          <p:cNvPr id="41" name="Oval 40">
            <a:extLst>
              <a:ext uri="{FF2B5EF4-FFF2-40B4-BE49-F238E27FC236}">
                <a16:creationId xmlns:a16="http://schemas.microsoft.com/office/drawing/2014/main" id="{BD515B15-B4E6-45D9-BDC6-B4181972AFB8}"/>
              </a:ext>
            </a:extLst>
          </p:cNvPr>
          <p:cNvSpPr>
            <a:spLocks noChangeAspect="1"/>
          </p:cNvSpPr>
          <p:nvPr/>
        </p:nvSpPr>
        <p:spPr>
          <a:xfrm>
            <a:off x="5092888" y="2994986"/>
            <a:ext cx="109728" cy="109728"/>
          </a:xfrm>
          <a:prstGeom prst="ellipse">
            <a:avLst/>
          </a:prstGeom>
          <a:solidFill>
            <a:srgbClr val="F876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Oval 41">
            <a:extLst>
              <a:ext uri="{FF2B5EF4-FFF2-40B4-BE49-F238E27FC236}">
                <a16:creationId xmlns:a16="http://schemas.microsoft.com/office/drawing/2014/main" id="{0A935BA7-9083-49D6-AD67-8D446B5539A9}"/>
              </a:ext>
            </a:extLst>
          </p:cNvPr>
          <p:cNvSpPr>
            <a:spLocks noChangeAspect="1"/>
          </p:cNvSpPr>
          <p:nvPr/>
        </p:nvSpPr>
        <p:spPr>
          <a:xfrm>
            <a:off x="5092888" y="3192602"/>
            <a:ext cx="109728" cy="109728"/>
          </a:xfrm>
          <a:prstGeom prst="ellipse">
            <a:avLst/>
          </a:prstGeom>
          <a:solidFill>
            <a:srgbClr val="00BF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3" name="TextBox 42">
            <a:extLst>
              <a:ext uri="{FF2B5EF4-FFF2-40B4-BE49-F238E27FC236}">
                <a16:creationId xmlns:a16="http://schemas.microsoft.com/office/drawing/2014/main" id="{80F3D848-4927-4BCC-8F6E-2E1EBC7447B3}"/>
              </a:ext>
            </a:extLst>
          </p:cNvPr>
          <p:cNvSpPr txBox="1"/>
          <p:nvPr/>
        </p:nvSpPr>
        <p:spPr>
          <a:xfrm>
            <a:off x="4489045" y="1209"/>
            <a:ext cx="351378" cy="369460"/>
          </a:xfrm>
          <a:prstGeom prst="rect">
            <a:avLst/>
          </a:prstGeom>
          <a:solidFill>
            <a:schemeClr val="bg1"/>
          </a:solidFill>
        </p:spPr>
        <p:txBody>
          <a:bodyPr wrap="none" rtlCol="0">
            <a:spAutoFit/>
          </a:bodyPr>
          <a:lstStyle/>
          <a:p>
            <a:r>
              <a:rPr lang="en-US" sz="1801" b="1" dirty="0">
                <a:latin typeface="Arial" panose="020B0604020202020204" pitchFamily="34" charset="0"/>
                <a:cs typeface="Arial" panose="020B0604020202020204" pitchFamily="34" charset="0"/>
              </a:rPr>
              <a:t>B</a:t>
            </a:r>
          </a:p>
        </p:txBody>
      </p:sp>
      <p:pic>
        <p:nvPicPr>
          <p:cNvPr id="44" name="Picture 43">
            <a:extLst>
              <a:ext uri="{FF2B5EF4-FFF2-40B4-BE49-F238E27FC236}">
                <a16:creationId xmlns:a16="http://schemas.microsoft.com/office/drawing/2014/main" id="{95E8EA30-6840-4B7E-A772-B1D72674B857}"/>
              </a:ext>
            </a:extLst>
          </p:cNvPr>
          <p:cNvPicPr>
            <a:picLocks noChangeAspect="1"/>
          </p:cNvPicPr>
          <p:nvPr/>
        </p:nvPicPr>
        <p:blipFill rotWithShape="1">
          <a:blip r:embed="rId5"/>
          <a:srcRect l="7531" b="5714"/>
          <a:stretch/>
        </p:blipFill>
        <p:spPr>
          <a:xfrm>
            <a:off x="8396547" y="185451"/>
            <a:ext cx="2797465" cy="3169909"/>
          </a:xfrm>
          <a:prstGeom prst="rect">
            <a:avLst/>
          </a:prstGeom>
        </p:spPr>
      </p:pic>
      <p:sp>
        <p:nvSpPr>
          <p:cNvPr id="45" name="TextBox 44">
            <a:extLst>
              <a:ext uri="{FF2B5EF4-FFF2-40B4-BE49-F238E27FC236}">
                <a16:creationId xmlns:a16="http://schemas.microsoft.com/office/drawing/2014/main" id="{79C6356A-4A5A-4145-A380-06A4C49EDFDA}"/>
              </a:ext>
            </a:extLst>
          </p:cNvPr>
          <p:cNvSpPr txBox="1"/>
          <p:nvPr/>
        </p:nvSpPr>
        <p:spPr>
          <a:xfrm rot="16200000">
            <a:off x="3888016" y="1666908"/>
            <a:ext cx="145424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PC2:17% variance</a:t>
            </a:r>
          </a:p>
        </p:txBody>
      </p:sp>
      <p:sp>
        <p:nvSpPr>
          <p:cNvPr id="46" name="TextBox 45">
            <a:extLst>
              <a:ext uri="{FF2B5EF4-FFF2-40B4-BE49-F238E27FC236}">
                <a16:creationId xmlns:a16="http://schemas.microsoft.com/office/drawing/2014/main" id="{69A39BAD-51D8-4E3D-850E-A0B59F08F92C}"/>
              </a:ext>
            </a:extLst>
          </p:cNvPr>
          <p:cNvSpPr txBox="1"/>
          <p:nvPr/>
        </p:nvSpPr>
        <p:spPr>
          <a:xfrm>
            <a:off x="5937371" y="3547497"/>
            <a:ext cx="145424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PC1:19% variance</a:t>
            </a:r>
          </a:p>
        </p:txBody>
      </p:sp>
      <p:cxnSp>
        <p:nvCxnSpPr>
          <p:cNvPr id="47" name="Straight Connector 46">
            <a:extLst>
              <a:ext uri="{FF2B5EF4-FFF2-40B4-BE49-F238E27FC236}">
                <a16:creationId xmlns:a16="http://schemas.microsoft.com/office/drawing/2014/main" id="{D007E707-8076-49DA-B03D-087FBE224C23}"/>
              </a:ext>
            </a:extLst>
          </p:cNvPr>
          <p:cNvCxnSpPr>
            <a:cxnSpLocks/>
          </p:cNvCxnSpPr>
          <p:nvPr/>
        </p:nvCxnSpPr>
        <p:spPr>
          <a:xfrm flipH="1">
            <a:off x="4977239" y="3401972"/>
            <a:ext cx="2743200" cy="6098"/>
          </a:xfrm>
          <a:prstGeom prst="line">
            <a:avLst/>
          </a:prstGeom>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020BF7EA-FE49-41D9-A12E-8FD4DB6CC6F9}"/>
              </a:ext>
            </a:extLst>
          </p:cNvPr>
          <p:cNvSpPr txBox="1"/>
          <p:nvPr/>
        </p:nvSpPr>
        <p:spPr>
          <a:xfrm>
            <a:off x="6472719" y="3411610"/>
            <a:ext cx="263214" cy="276999"/>
          </a:xfrm>
          <a:prstGeom prst="rect">
            <a:avLst/>
          </a:prstGeom>
          <a:noFill/>
        </p:spPr>
        <p:txBody>
          <a:bodyPr wrap="none" rtlCol="0">
            <a:spAutoFit/>
          </a:bodyPr>
          <a:lstStyle/>
          <a:p>
            <a:r>
              <a:rPr lang="en-US" sz="1200" dirty="0"/>
              <a:t>0</a:t>
            </a:r>
          </a:p>
        </p:txBody>
      </p:sp>
      <p:sp>
        <p:nvSpPr>
          <p:cNvPr id="49" name="TextBox 48">
            <a:extLst>
              <a:ext uri="{FF2B5EF4-FFF2-40B4-BE49-F238E27FC236}">
                <a16:creationId xmlns:a16="http://schemas.microsoft.com/office/drawing/2014/main" id="{87FD6A38-F9E4-480E-BC2A-873C6BE16F28}"/>
              </a:ext>
            </a:extLst>
          </p:cNvPr>
          <p:cNvSpPr txBox="1"/>
          <p:nvPr/>
        </p:nvSpPr>
        <p:spPr>
          <a:xfrm>
            <a:off x="7387689" y="3411610"/>
            <a:ext cx="341760" cy="276999"/>
          </a:xfrm>
          <a:prstGeom prst="rect">
            <a:avLst/>
          </a:prstGeom>
          <a:noFill/>
        </p:spPr>
        <p:txBody>
          <a:bodyPr wrap="none" rtlCol="0">
            <a:spAutoFit/>
          </a:bodyPr>
          <a:lstStyle/>
          <a:p>
            <a:r>
              <a:rPr lang="en-US" sz="1200" dirty="0"/>
              <a:t>50</a:t>
            </a:r>
          </a:p>
        </p:txBody>
      </p:sp>
      <p:sp>
        <p:nvSpPr>
          <p:cNvPr id="50" name="TextBox 49">
            <a:extLst>
              <a:ext uri="{FF2B5EF4-FFF2-40B4-BE49-F238E27FC236}">
                <a16:creationId xmlns:a16="http://schemas.microsoft.com/office/drawing/2014/main" id="{0C63F25D-A378-441F-ACF4-2343B62B9091}"/>
              </a:ext>
            </a:extLst>
          </p:cNvPr>
          <p:cNvSpPr txBox="1"/>
          <p:nvPr/>
        </p:nvSpPr>
        <p:spPr>
          <a:xfrm>
            <a:off x="5443906" y="3411610"/>
            <a:ext cx="388248" cy="276999"/>
          </a:xfrm>
          <a:prstGeom prst="rect">
            <a:avLst/>
          </a:prstGeom>
          <a:noFill/>
        </p:spPr>
        <p:txBody>
          <a:bodyPr wrap="none" rtlCol="0">
            <a:spAutoFit/>
          </a:bodyPr>
          <a:lstStyle/>
          <a:p>
            <a:r>
              <a:rPr lang="en-US" sz="1200" dirty="0"/>
              <a:t>-50</a:t>
            </a:r>
          </a:p>
        </p:txBody>
      </p:sp>
      <p:cxnSp>
        <p:nvCxnSpPr>
          <p:cNvPr id="51" name="Straight Connector 50">
            <a:extLst>
              <a:ext uri="{FF2B5EF4-FFF2-40B4-BE49-F238E27FC236}">
                <a16:creationId xmlns:a16="http://schemas.microsoft.com/office/drawing/2014/main" id="{374280A9-A412-4B49-8624-98A0612C2368}"/>
              </a:ext>
            </a:extLst>
          </p:cNvPr>
          <p:cNvCxnSpPr/>
          <p:nvPr/>
        </p:nvCxnSpPr>
        <p:spPr>
          <a:xfrm>
            <a:off x="5652804" y="3401972"/>
            <a:ext cx="0" cy="91440"/>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4D7EB961-EBC1-4CFE-8CFC-565497618EDA}"/>
              </a:ext>
            </a:extLst>
          </p:cNvPr>
          <p:cNvCxnSpPr/>
          <p:nvPr/>
        </p:nvCxnSpPr>
        <p:spPr>
          <a:xfrm>
            <a:off x="6594799" y="3401972"/>
            <a:ext cx="0" cy="91440"/>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C6497035-4D81-44DB-89A1-7C77FF2679BB}"/>
              </a:ext>
            </a:extLst>
          </p:cNvPr>
          <p:cNvCxnSpPr/>
          <p:nvPr/>
        </p:nvCxnSpPr>
        <p:spPr>
          <a:xfrm>
            <a:off x="7556402" y="3401972"/>
            <a:ext cx="0" cy="91440"/>
          </a:xfrm>
          <a:prstGeom prst="line">
            <a:avLst/>
          </a:prstGeom>
        </p:spPr>
        <p:style>
          <a:lnRef idx="1">
            <a:schemeClr val="dk1"/>
          </a:lnRef>
          <a:fillRef idx="0">
            <a:schemeClr val="dk1"/>
          </a:fillRef>
          <a:effectRef idx="0">
            <a:schemeClr val="dk1"/>
          </a:effectRef>
          <a:fontRef idx="minor">
            <a:schemeClr val="tx1"/>
          </a:fontRef>
        </p:style>
      </p:cxnSp>
      <p:pic>
        <p:nvPicPr>
          <p:cNvPr id="54" name="Picture 53">
            <a:extLst>
              <a:ext uri="{FF2B5EF4-FFF2-40B4-BE49-F238E27FC236}">
                <a16:creationId xmlns:a16="http://schemas.microsoft.com/office/drawing/2014/main" id="{06DF11F4-1D7E-4FF0-85FE-B816179F6901}"/>
              </a:ext>
            </a:extLst>
          </p:cNvPr>
          <p:cNvPicPr>
            <a:picLocks noChangeAspect="1"/>
          </p:cNvPicPr>
          <p:nvPr/>
        </p:nvPicPr>
        <p:blipFill rotWithShape="1">
          <a:blip r:embed="rId6"/>
          <a:srcRect l="10721" t="6328" r="11422" b="8265"/>
          <a:stretch/>
        </p:blipFill>
        <p:spPr>
          <a:xfrm>
            <a:off x="5418745" y="3888972"/>
            <a:ext cx="2334920" cy="2591545"/>
          </a:xfrm>
          <a:prstGeom prst="rect">
            <a:avLst/>
          </a:prstGeom>
        </p:spPr>
      </p:pic>
      <p:pic>
        <p:nvPicPr>
          <p:cNvPr id="55" name="Picture 54">
            <a:extLst>
              <a:ext uri="{FF2B5EF4-FFF2-40B4-BE49-F238E27FC236}">
                <a16:creationId xmlns:a16="http://schemas.microsoft.com/office/drawing/2014/main" id="{AC1172C6-3E9B-438D-B004-ED9CF5EBBDAB}"/>
              </a:ext>
            </a:extLst>
          </p:cNvPr>
          <p:cNvPicPr>
            <a:picLocks noChangeAspect="1"/>
          </p:cNvPicPr>
          <p:nvPr/>
        </p:nvPicPr>
        <p:blipFill rotWithShape="1">
          <a:blip r:embed="rId3"/>
          <a:srcRect l="81072" t="2707" r="18089" b="81369"/>
          <a:stretch/>
        </p:blipFill>
        <p:spPr>
          <a:xfrm rot="16200000">
            <a:off x="2137450" y="5592260"/>
            <a:ext cx="87284" cy="1684580"/>
          </a:xfrm>
          <a:prstGeom prst="rect">
            <a:avLst/>
          </a:prstGeom>
        </p:spPr>
      </p:pic>
      <p:sp>
        <p:nvSpPr>
          <p:cNvPr id="56" name="Rectangle 55">
            <a:extLst>
              <a:ext uri="{FF2B5EF4-FFF2-40B4-BE49-F238E27FC236}">
                <a16:creationId xmlns:a16="http://schemas.microsoft.com/office/drawing/2014/main" id="{7D3FE474-0390-43DC-A4D4-F3AE68363FDF}"/>
              </a:ext>
            </a:extLst>
          </p:cNvPr>
          <p:cNvSpPr/>
          <p:nvPr/>
        </p:nvSpPr>
        <p:spPr>
          <a:xfrm>
            <a:off x="3860166" y="281082"/>
            <a:ext cx="911004" cy="438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CFAF838E-C11D-4A02-96F6-92341C424703}"/>
              </a:ext>
            </a:extLst>
          </p:cNvPr>
          <p:cNvSpPr txBox="1"/>
          <p:nvPr/>
        </p:nvSpPr>
        <p:spPr>
          <a:xfrm>
            <a:off x="3799132" y="212200"/>
            <a:ext cx="495649" cy="200055"/>
          </a:xfrm>
          <a:prstGeom prst="rect">
            <a:avLst/>
          </a:prstGeom>
          <a:noFill/>
        </p:spPr>
        <p:txBody>
          <a:bodyPr wrap="none" rtlCol="0">
            <a:spAutoFit/>
          </a:bodyPr>
          <a:lstStyle/>
          <a:p>
            <a:pPr>
              <a:spcBef>
                <a:spcPts val="10"/>
              </a:spcBef>
            </a:pPr>
            <a:r>
              <a:rPr lang="en-US" sz="700" dirty="0"/>
              <a:t>date run</a:t>
            </a:r>
          </a:p>
        </p:txBody>
      </p:sp>
      <p:sp>
        <p:nvSpPr>
          <p:cNvPr id="58" name="TextBox 57">
            <a:extLst>
              <a:ext uri="{FF2B5EF4-FFF2-40B4-BE49-F238E27FC236}">
                <a16:creationId xmlns:a16="http://schemas.microsoft.com/office/drawing/2014/main" id="{FD4786DF-CB80-43AA-A6E0-BB07F1C96449}"/>
              </a:ext>
            </a:extLst>
          </p:cNvPr>
          <p:cNvSpPr txBox="1"/>
          <p:nvPr/>
        </p:nvSpPr>
        <p:spPr>
          <a:xfrm>
            <a:off x="3799132" y="305159"/>
            <a:ext cx="848309" cy="200055"/>
          </a:xfrm>
          <a:prstGeom prst="rect">
            <a:avLst/>
          </a:prstGeom>
          <a:noFill/>
        </p:spPr>
        <p:txBody>
          <a:bodyPr wrap="none" rtlCol="0">
            <a:spAutoFit/>
          </a:bodyPr>
          <a:lstStyle/>
          <a:p>
            <a:pPr>
              <a:spcBef>
                <a:spcPts val="10"/>
              </a:spcBef>
            </a:pPr>
            <a:r>
              <a:rPr lang="en-US" sz="700" dirty="0"/>
              <a:t>tumor percentage</a:t>
            </a:r>
          </a:p>
        </p:txBody>
      </p:sp>
      <p:sp>
        <p:nvSpPr>
          <p:cNvPr id="59" name="TextBox 58">
            <a:extLst>
              <a:ext uri="{FF2B5EF4-FFF2-40B4-BE49-F238E27FC236}">
                <a16:creationId xmlns:a16="http://schemas.microsoft.com/office/drawing/2014/main" id="{FFCC4B98-A9FC-4572-AD42-B15738822E74}"/>
              </a:ext>
            </a:extLst>
          </p:cNvPr>
          <p:cNvSpPr txBox="1"/>
          <p:nvPr/>
        </p:nvSpPr>
        <p:spPr>
          <a:xfrm>
            <a:off x="3799132" y="398118"/>
            <a:ext cx="518091" cy="200055"/>
          </a:xfrm>
          <a:prstGeom prst="rect">
            <a:avLst/>
          </a:prstGeom>
          <a:noFill/>
        </p:spPr>
        <p:txBody>
          <a:bodyPr wrap="none" rtlCol="0">
            <a:spAutoFit/>
          </a:bodyPr>
          <a:lstStyle/>
          <a:p>
            <a:pPr>
              <a:spcBef>
                <a:spcPts val="10"/>
              </a:spcBef>
            </a:pPr>
            <a:r>
              <a:rPr lang="en-US" sz="700" dirty="0"/>
              <a:t>ER status</a:t>
            </a:r>
          </a:p>
        </p:txBody>
      </p:sp>
      <p:sp>
        <p:nvSpPr>
          <p:cNvPr id="60" name="TextBox 59">
            <a:extLst>
              <a:ext uri="{FF2B5EF4-FFF2-40B4-BE49-F238E27FC236}">
                <a16:creationId xmlns:a16="http://schemas.microsoft.com/office/drawing/2014/main" id="{44539E6A-6342-4CE1-9E52-1001573C784C}"/>
              </a:ext>
            </a:extLst>
          </p:cNvPr>
          <p:cNvSpPr txBox="1"/>
          <p:nvPr/>
        </p:nvSpPr>
        <p:spPr>
          <a:xfrm>
            <a:off x="3790191" y="491077"/>
            <a:ext cx="518091" cy="200055"/>
          </a:xfrm>
          <a:prstGeom prst="rect">
            <a:avLst/>
          </a:prstGeom>
          <a:noFill/>
        </p:spPr>
        <p:txBody>
          <a:bodyPr wrap="none" rtlCol="0">
            <a:spAutoFit/>
          </a:bodyPr>
          <a:lstStyle/>
          <a:p>
            <a:pPr>
              <a:spcBef>
                <a:spcPts val="10"/>
              </a:spcBef>
            </a:pPr>
            <a:r>
              <a:rPr lang="en-US" sz="700" dirty="0"/>
              <a:t>response</a:t>
            </a:r>
          </a:p>
        </p:txBody>
      </p:sp>
      <p:sp>
        <p:nvSpPr>
          <p:cNvPr id="61" name="TextBox 60">
            <a:extLst>
              <a:ext uri="{FF2B5EF4-FFF2-40B4-BE49-F238E27FC236}">
                <a16:creationId xmlns:a16="http://schemas.microsoft.com/office/drawing/2014/main" id="{5D8070FE-1BC6-41E4-887B-9714CF5639B6}"/>
              </a:ext>
            </a:extLst>
          </p:cNvPr>
          <p:cNvSpPr txBox="1"/>
          <p:nvPr/>
        </p:nvSpPr>
        <p:spPr>
          <a:xfrm>
            <a:off x="3799132" y="584036"/>
            <a:ext cx="559769" cy="200055"/>
          </a:xfrm>
          <a:prstGeom prst="rect">
            <a:avLst/>
          </a:prstGeom>
          <a:noFill/>
        </p:spPr>
        <p:txBody>
          <a:bodyPr wrap="none" rtlCol="0">
            <a:spAutoFit/>
          </a:bodyPr>
          <a:lstStyle/>
          <a:p>
            <a:pPr>
              <a:spcBef>
                <a:spcPts val="10"/>
              </a:spcBef>
            </a:pPr>
            <a:r>
              <a:rPr lang="en-US" sz="700" dirty="0"/>
              <a:t>treatment</a:t>
            </a:r>
          </a:p>
        </p:txBody>
      </p:sp>
      <p:sp>
        <p:nvSpPr>
          <p:cNvPr id="62" name="TextBox 61">
            <a:extLst>
              <a:ext uri="{FF2B5EF4-FFF2-40B4-BE49-F238E27FC236}">
                <a16:creationId xmlns:a16="http://schemas.microsoft.com/office/drawing/2014/main" id="{6D679167-195C-44BA-A2A7-EA8FB2A8DCAB}"/>
              </a:ext>
            </a:extLst>
          </p:cNvPr>
          <p:cNvSpPr txBox="1"/>
          <p:nvPr/>
        </p:nvSpPr>
        <p:spPr>
          <a:xfrm>
            <a:off x="4718952" y="1591801"/>
            <a:ext cx="263214" cy="276999"/>
          </a:xfrm>
          <a:prstGeom prst="rect">
            <a:avLst/>
          </a:prstGeom>
          <a:noFill/>
        </p:spPr>
        <p:txBody>
          <a:bodyPr wrap="none" rtlCol="0">
            <a:spAutoFit/>
          </a:bodyPr>
          <a:lstStyle/>
          <a:p>
            <a:r>
              <a:rPr lang="en-US" sz="1200" dirty="0"/>
              <a:t>0</a:t>
            </a:r>
          </a:p>
        </p:txBody>
      </p:sp>
      <p:sp>
        <p:nvSpPr>
          <p:cNvPr id="63" name="TextBox 62">
            <a:extLst>
              <a:ext uri="{FF2B5EF4-FFF2-40B4-BE49-F238E27FC236}">
                <a16:creationId xmlns:a16="http://schemas.microsoft.com/office/drawing/2014/main" id="{AC6BE12A-6BB8-4D58-A431-108CE35CE566}"/>
              </a:ext>
            </a:extLst>
          </p:cNvPr>
          <p:cNvSpPr txBox="1"/>
          <p:nvPr/>
        </p:nvSpPr>
        <p:spPr>
          <a:xfrm>
            <a:off x="4593918" y="2325225"/>
            <a:ext cx="388248" cy="276999"/>
          </a:xfrm>
          <a:prstGeom prst="rect">
            <a:avLst/>
          </a:prstGeom>
          <a:noFill/>
        </p:spPr>
        <p:txBody>
          <a:bodyPr wrap="none" rtlCol="0">
            <a:spAutoFit/>
          </a:bodyPr>
          <a:lstStyle/>
          <a:p>
            <a:r>
              <a:rPr lang="en-US" sz="1200" dirty="0"/>
              <a:t>-30</a:t>
            </a:r>
          </a:p>
        </p:txBody>
      </p:sp>
      <p:sp>
        <p:nvSpPr>
          <p:cNvPr id="64" name="TextBox 63">
            <a:extLst>
              <a:ext uri="{FF2B5EF4-FFF2-40B4-BE49-F238E27FC236}">
                <a16:creationId xmlns:a16="http://schemas.microsoft.com/office/drawing/2014/main" id="{0D3FE5E4-8F61-4E4C-A635-98B5FB4EB3F4}"/>
              </a:ext>
            </a:extLst>
          </p:cNvPr>
          <p:cNvSpPr txBox="1"/>
          <p:nvPr/>
        </p:nvSpPr>
        <p:spPr>
          <a:xfrm>
            <a:off x="4593918" y="3054422"/>
            <a:ext cx="388248" cy="276999"/>
          </a:xfrm>
          <a:prstGeom prst="rect">
            <a:avLst/>
          </a:prstGeom>
          <a:noFill/>
        </p:spPr>
        <p:txBody>
          <a:bodyPr wrap="none" rtlCol="0">
            <a:spAutoFit/>
          </a:bodyPr>
          <a:lstStyle/>
          <a:p>
            <a:r>
              <a:rPr lang="en-US" sz="1200" dirty="0"/>
              <a:t>-60</a:t>
            </a:r>
          </a:p>
        </p:txBody>
      </p:sp>
      <p:cxnSp>
        <p:nvCxnSpPr>
          <p:cNvPr id="65" name="Straight Connector 64">
            <a:extLst>
              <a:ext uri="{FF2B5EF4-FFF2-40B4-BE49-F238E27FC236}">
                <a16:creationId xmlns:a16="http://schemas.microsoft.com/office/drawing/2014/main" id="{A5FFA8F8-1FCE-4856-81B2-406D80C77A06}"/>
              </a:ext>
            </a:extLst>
          </p:cNvPr>
          <p:cNvCxnSpPr>
            <a:cxnSpLocks/>
          </p:cNvCxnSpPr>
          <p:nvPr/>
        </p:nvCxnSpPr>
        <p:spPr>
          <a:xfrm rot="5400000">
            <a:off x="4937617" y="955197"/>
            <a:ext cx="0" cy="91440"/>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1A8EA999-FFD1-437A-9526-7F024BD7A42D}"/>
              </a:ext>
            </a:extLst>
          </p:cNvPr>
          <p:cNvCxnSpPr>
            <a:cxnSpLocks/>
          </p:cNvCxnSpPr>
          <p:nvPr/>
        </p:nvCxnSpPr>
        <p:spPr>
          <a:xfrm rot="5400000">
            <a:off x="4937617" y="1685354"/>
            <a:ext cx="0" cy="91440"/>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3BAECC02-A1A9-4D5E-A40B-CDAA2888D0E7}"/>
              </a:ext>
            </a:extLst>
          </p:cNvPr>
          <p:cNvCxnSpPr>
            <a:cxnSpLocks/>
          </p:cNvCxnSpPr>
          <p:nvPr/>
        </p:nvCxnSpPr>
        <p:spPr>
          <a:xfrm rot="5400000">
            <a:off x="4937617" y="2416278"/>
            <a:ext cx="0" cy="91440"/>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209211FD-83C9-431A-BE38-31CB4FB93CE0}"/>
              </a:ext>
            </a:extLst>
          </p:cNvPr>
          <p:cNvCxnSpPr>
            <a:cxnSpLocks/>
          </p:cNvCxnSpPr>
          <p:nvPr/>
        </p:nvCxnSpPr>
        <p:spPr>
          <a:xfrm rot="5400000">
            <a:off x="4937617" y="3141883"/>
            <a:ext cx="0" cy="91440"/>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067D97B0-659E-4370-842E-2F78A675E13D}"/>
              </a:ext>
            </a:extLst>
          </p:cNvPr>
          <p:cNvCxnSpPr>
            <a:cxnSpLocks/>
          </p:cNvCxnSpPr>
          <p:nvPr/>
        </p:nvCxnSpPr>
        <p:spPr>
          <a:xfrm rot="16200000" flipH="1">
            <a:off x="3380088" y="1804821"/>
            <a:ext cx="3200400" cy="6098"/>
          </a:xfrm>
          <a:prstGeom prst="line">
            <a:avLst/>
          </a:prstGeom>
        </p:spPr>
        <p:style>
          <a:lnRef idx="1">
            <a:schemeClr val="dk1"/>
          </a:lnRef>
          <a:fillRef idx="0">
            <a:schemeClr val="dk1"/>
          </a:fillRef>
          <a:effectRef idx="0">
            <a:schemeClr val="dk1"/>
          </a:effectRef>
          <a:fontRef idx="minor">
            <a:schemeClr val="tx1"/>
          </a:fontRef>
        </p:style>
      </p:cxnSp>
      <p:sp>
        <p:nvSpPr>
          <p:cNvPr id="70" name="TextBox 69">
            <a:extLst>
              <a:ext uri="{FF2B5EF4-FFF2-40B4-BE49-F238E27FC236}">
                <a16:creationId xmlns:a16="http://schemas.microsoft.com/office/drawing/2014/main" id="{CA19DA75-A6E7-4011-9C85-BC151F79048D}"/>
              </a:ext>
            </a:extLst>
          </p:cNvPr>
          <p:cNvSpPr txBox="1"/>
          <p:nvPr/>
        </p:nvSpPr>
        <p:spPr>
          <a:xfrm>
            <a:off x="4640406" y="860827"/>
            <a:ext cx="341760" cy="276999"/>
          </a:xfrm>
          <a:prstGeom prst="rect">
            <a:avLst/>
          </a:prstGeom>
          <a:noFill/>
        </p:spPr>
        <p:txBody>
          <a:bodyPr wrap="none" rtlCol="0">
            <a:spAutoFit/>
          </a:bodyPr>
          <a:lstStyle/>
          <a:p>
            <a:r>
              <a:rPr lang="en-US" sz="1200" dirty="0"/>
              <a:t>30</a:t>
            </a:r>
          </a:p>
        </p:txBody>
      </p:sp>
      <p:sp>
        <p:nvSpPr>
          <p:cNvPr id="71" name="Rectangle 70">
            <a:extLst>
              <a:ext uri="{FF2B5EF4-FFF2-40B4-BE49-F238E27FC236}">
                <a16:creationId xmlns:a16="http://schemas.microsoft.com/office/drawing/2014/main" id="{4D026DCB-939E-44CD-99B8-BF72340C4A5C}"/>
              </a:ext>
            </a:extLst>
          </p:cNvPr>
          <p:cNvSpPr/>
          <p:nvPr/>
        </p:nvSpPr>
        <p:spPr>
          <a:xfrm>
            <a:off x="493566" y="5823342"/>
            <a:ext cx="137160" cy="137160"/>
          </a:xfrm>
          <a:prstGeom prst="rect">
            <a:avLst/>
          </a:prstGeom>
          <a:solidFill>
            <a:srgbClr val="FF8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F1F48684-74D4-43F8-9A88-906514690EA2}"/>
              </a:ext>
            </a:extLst>
          </p:cNvPr>
          <p:cNvSpPr/>
          <p:nvPr/>
        </p:nvSpPr>
        <p:spPr>
          <a:xfrm>
            <a:off x="493566" y="5975742"/>
            <a:ext cx="137160" cy="137160"/>
          </a:xfrm>
          <a:prstGeom prst="rect">
            <a:avLst/>
          </a:prstGeom>
          <a:solidFill>
            <a:srgbClr val="3DC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23DFC71B-6163-4A88-9F75-01B9AB74B32A}"/>
              </a:ext>
            </a:extLst>
          </p:cNvPr>
          <p:cNvSpPr/>
          <p:nvPr/>
        </p:nvSpPr>
        <p:spPr>
          <a:xfrm>
            <a:off x="493566" y="6128142"/>
            <a:ext cx="137160" cy="137160"/>
          </a:xfrm>
          <a:prstGeom prst="rect">
            <a:avLst/>
          </a:prstGeom>
          <a:solidFill>
            <a:srgbClr val="CAB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CFC090D4-6956-466F-A6ED-3583DBCC6999}"/>
              </a:ext>
            </a:extLst>
          </p:cNvPr>
          <p:cNvSpPr txBox="1"/>
          <p:nvPr/>
        </p:nvSpPr>
        <p:spPr>
          <a:xfrm>
            <a:off x="567317" y="5740721"/>
            <a:ext cx="710451" cy="246221"/>
          </a:xfrm>
          <a:prstGeom prst="rect">
            <a:avLst/>
          </a:prstGeom>
          <a:noFill/>
        </p:spPr>
        <p:txBody>
          <a:bodyPr wrap="none" rtlCol="0">
            <a:spAutoFit/>
          </a:bodyPr>
          <a:lstStyle/>
          <a:p>
            <a:pPr>
              <a:spcBef>
                <a:spcPts val="10"/>
              </a:spcBef>
            </a:pPr>
            <a:r>
              <a:rPr lang="en-US" sz="1000" dirty="0"/>
              <a:t>20180228</a:t>
            </a:r>
          </a:p>
        </p:txBody>
      </p:sp>
      <p:sp>
        <p:nvSpPr>
          <p:cNvPr id="75" name="TextBox 74">
            <a:extLst>
              <a:ext uri="{FF2B5EF4-FFF2-40B4-BE49-F238E27FC236}">
                <a16:creationId xmlns:a16="http://schemas.microsoft.com/office/drawing/2014/main" id="{4A9311B7-52EC-46E7-93CE-42B09F2A9196}"/>
              </a:ext>
            </a:extLst>
          </p:cNvPr>
          <p:cNvSpPr txBox="1"/>
          <p:nvPr/>
        </p:nvSpPr>
        <p:spPr>
          <a:xfrm>
            <a:off x="567317" y="5909630"/>
            <a:ext cx="710451" cy="246221"/>
          </a:xfrm>
          <a:prstGeom prst="rect">
            <a:avLst/>
          </a:prstGeom>
          <a:noFill/>
        </p:spPr>
        <p:txBody>
          <a:bodyPr wrap="none" rtlCol="0">
            <a:spAutoFit/>
          </a:bodyPr>
          <a:lstStyle/>
          <a:p>
            <a:pPr>
              <a:spcBef>
                <a:spcPts val="10"/>
              </a:spcBef>
            </a:pPr>
            <a:r>
              <a:rPr lang="en-US" sz="1000" dirty="0"/>
              <a:t>20180301</a:t>
            </a:r>
          </a:p>
        </p:txBody>
      </p:sp>
      <p:sp>
        <p:nvSpPr>
          <p:cNvPr id="76" name="TextBox 75">
            <a:extLst>
              <a:ext uri="{FF2B5EF4-FFF2-40B4-BE49-F238E27FC236}">
                <a16:creationId xmlns:a16="http://schemas.microsoft.com/office/drawing/2014/main" id="{1206E5BB-32AA-4F4D-9D71-B7EA52A95AE4}"/>
              </a:ext>
            </a:extLst>
          </p:cNvPr>
          <p:cNvSpPr txBox="1"/>
          <p:nvPr/>
        </p:nvSpPr>
        <p:spPr>
          <a:xfrm>
            <a:off x="567317" y="6078540"/>
            <a:ext cx="710451" cy="246221"/>
          </a:xfrm>
          <a:prstGeom prst="rect">
            <a:avLst/>
          </a:prstGeom>
          <a:noFill/>
        </p:spPr>
        <p:txBody>
          <a:bodyPr wrap="none" rtlCol="0">
            <a:spAutoFit/>
          </a:bodyPr>
          <a:lstStyle/>
          <a:p>
            <a:pPr>
              <a:spcBef>
                <a:spcPts val="10"/>
              </a:spcBef>
            </a:pPr>
            <a:r>
              <a:rPr lang="en-US" sz="1000" dirty="0"/>
              <a:t>20180323</a:t>
            </a:r>
          </a:p>
        </p:txBody>
      </p:sp>
      <p:sp>
        <p:nvSpPr>
          <p:cNvPr id="77" name="TextBox 76">
            <a:extLst>
              <a:ext uri="{FF2B5EF4-FFF2-40B4-BE49-F238E27FC236}">
                <a16:creationId xmlns:a16="http://schemas.microsoft.com/office/drawing/2014/main" id="{291ABBDA-1C60-440F-9E97-5574FF0B0EC1}"/>
              </a:ext>
            </a:extLst>
          </p:cNvPr>
          <p:cNvSpPr txBox="1"/>
          <p:nvPr/>
        </p:nvSpPr>
        <p:spPr>
          <a:xfrm>
            <a:off x="382901" y="5631419"/>
            <a:ext cx="636713" cy="246221"/>
          </a:xfrm>
          <a:prstGeom prst="rect">
            <a:avLst/>
          </a:prstGeom>
          <a:noFill/>
        </p:spPr>
        <p:txBody>
          <a:bodyPr wrap="none" rtlCol="0">
            <a:spAutoFit/>
          </a:bodyPr>
          <a:lstStyle/>
          <a:p>
            <a:pPr>
              <a:spcBef>
                <a:spcPts val="10"/>
              </a:spcBef>
            </a:pPr>
            <a:r>
              <a:rPr lang="en-US" sz="1000" b="1" dirty="0"/>
              <a:t>date run</a:t>
            </a:r>
          </a:p>
        </p:txBody>
      </p:sp>
      <p:sp>
        <p:nvSpPr>
          <p:cNvPr id="78" name="TextBox 77">
            <a:extLst>
              <a:ext uri="{FF2B5EF4-FFF2-40B4-BE49-F238E27FC236}">
                <a16:creationId xmlns:a16="http://schemas.microsoft.com/office/drawing/2014/main" id="{A317FD10-7CA4-4621-B491-7281C4CF5DA8}"/>
              </a:ext>
            </a:extLst>
          </p:cNvPr>
          <p:cNvSpPr txBox="1"/>
          <p:nvPr/>
        </p:nvSpPr>
        <p:spPr>
          <a:xfrm>
            <a:off x="1217920" y="5631419"/>
            <a:ext cx="1141659" cy="246221"/>
          </a:xfrm>
          <a:prstGeom prst="rect">
            <a:avLst/>
          </a:prstGeom>
          <a:noFill/>
        </p:spPr>
        <p:txBody>
          <a:bodyPr wrap="none" rtlCol="0">
            <a:spAutoFit/>
          </a:bodyPr>
          <a:lstStyle/>
          <a:p>
            <a:pPr>
              <a:spcBef>
                <a:spcPts val="10"/>
              </a:spcBef>
            </a:pPr>
            <a:r>
              <a:rPr lang="en-US" sz="1000" b="1" dirty="0"/>
              <a:t>tumor percentage</a:t>
            </a:r>
          </a:p>
        </p:txBody>
      </p:sp>
      <p:sp>
        <p:nvSpPr>
          <p:cNvPr id="79" name="TextBox 78">
            <a:extLst>
              <a:ext uri="{FF2B5EF4-FFF2-40B4-BE49-F238E27FC236}">
                <a16:creationId xmlns:a16="http://schemas.microsoft.com/office/drawing/2014/main" id="{67B9EFC9-6048-406B-90D4-F981037B3BB5}"/>
              </a:ext>
            </a:extLst>
          </p:cNvPr>
          <p:cNvSpPr txBox="1"/>
          <p:nvPr/>
        </p:nvSpPr>
        <p:spPr>
          <a:xfrm>
            <a:off x="2265336" y="5631419"/>
            <a:ext cx="671979" cy="246221"/>
          </a:xfrm>
          <a:prstGeom prst="rect">
            <a:avLst/>
          </a:prstGeom>
          <a:noFill/>
        </p:spPr>
        <p:txBody>
          <a:bodyPr wrap="none" rtlCol="0">
            <a:spAutoFit/>
          </a:bodyPr>
          <a:lstStyle/>
          <a:p>
            <a:pPr>
              <a:spcBef>
                <a:spcPts val="10"/>
              </a:spcBef>
            </a:pPr>
            <a:r>
              <a:rPr lang="en-US" sz="1000" b="1" dirty="0"/>
              <a:t>ER status</a:t>
            </a:r>
          </a:p>
        </p:txBody>
      </p:sp>
      <p:sp>
        <p:nvSpPr>
          <p:cNvPr id="80" name="Rectangle 79">
            <a:extLst>
              <a:ext uri="{FF2B5EF4-FFF2-40B4-BE49-F238E27FC236}">
                <a16:creationId xmlns:a16="http://schemas.microsoft.com/office/drawing/2014/main" id="{37B67EF3-565F-419F-8780-9A94C817AAF3}"/>
              </a:ext>
            </a:extLst>
          </p:cNvPr>
          <p:cNvSpPr/>
          <p:nvPr/>
        </p:nvSpPr>
        <p:spPr>
          <a:xfrm>
            <a:off x="1310347" y="5823342"/>
            <a:ext cx="137160" cy="137160"/>
          </a:xfrm>
          <a:prstGeom prst="rect">
            <a:avLst/>
          </a:prstGeom>
          <a:solidFill>
            <a:srgbClr val="00D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867DA379-3907-4EAC-A31A-2DD2722001FB}"/>
              </a:ext>
            </a:extLst>
          </p:cNvPr>
          <p:cNvSpPr/>
          <p:nvPr/>
        </p:nvSpPr>
        <p:spPr>
          <a:xfrm>
            <a:off x="1310347" y="5975742"/>
            <a:ext cx="137160" cy="137160"/>
          </a:xfrm>
          <a:prstGeom prst="rect">
            <a:avLst/>
          </a:prstGeom>
          <a:solidFill>
            <a:srgbClr val="00D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extBox 81">
            <a:extLst>
              <a:ext uri="{FF2B5EF4-FFF2-40B4-BE49-F238E27FC236}">
                <a16:creationId xmlns:a16="http://schemas.microsoft.com/office/drawing/2014/main" id="{8CDB185E-D1E9-4850-8F2D-F7F6164ECF3C}"/>
              </a:ext>
            </a:extLst>
          </p:cNvPr>
          <p:cNvSpPr txBox="1"/>
          <p:nvPr/>
        </p:nvSpPr>
        <p:spPr>
          <a:xfrm>
            <a:off x="1384098" y="5740721"/>
            <a:ext cx="409086" cy="246221"/>
          </a:xfrm>
          <a:prstGeom prst="rect">
            <a:avLst/>
          </a:prstGeom>
          <a:noFill/>
        </p:spPr>
        <p:txBody>
          <a:bodyPr wrap="none" rtlCol="0">
            <a:spAutoFit/>
          </a:bodyPr>
          <a:lstStyle/>
          <a:p>
            <a:pPr>
              <a:spcBef>
                <a:spcPts val="10"/>
              </a:spcBef>
            </a:pPr>
            <a:r>
              <a:rPr lang="en-US" sz="1000" dirty="0"/>
              <a:t>high</a:t>
            </a:r>
          </a:p>
        </p:txBody>
      </p:sp>
      <p:sp>
        <p:nvSpPr>
          <p:cNvPr id="83" name="TextBox 82">
            <a:extLst>
              <a:ext uri="{FF2B5EF4-FFF2-40B4-BE49-F238E27FC236}">
                <a16:creationId xmlns:a16="http://schemas.microsoft.com/office/drawing/2014/main" id="{8B358ED9-A99B-4612-9A1A-6941B0BEBFED}"/>
              </a:ext>
            </a:extLst>
          </p:cNvPr>
          <p:cNvSpPr txBox="1"/>
          <p:nvPr/>
        </p:nvSpPr>
        <p:spPr>
          <a:xfrm>
            <a:off x="1384098" y="5909630"/>
            <a:ext cx="372218" cy="246221"/>
          </a:xfrm>
          <a:prstGeom prst="rect">
            <a:avLst/>
          </a:prstGeom>
          <a:noFill/>
        </p:spPr>
        <p:txBody>
          <a:bodyPr wrap="none" rtlCol="0">
            <a:spAutoFit/>
          </a:bodyPr>
          <a:lstStyle/>
          <a:p>
            <a:pPr>
              <a:spcBef>
                <a:spcPts val="10"/>
              </a:spcBef>
            </a:pPr>
            <a:r>
              <a:rPr lang="en-US" sz="1000" dirty="0"/>
              <a:t>low</a:t>
            </a:r>
          </a:p>
        </p:txBody>
      </p:sp>
      <p:sp>
        <p:nvSpPr>
          <p:cNvPr id="84" name="Rectangle 83">
            <a:extLst>
              <a:ext uri="{FF2B5EF4-FFF2-40B4-BE49-F238E27FC236}">
                <a16:creationId xmlns:a16="http://schemas.microsoft.com/office/drawing/2014/main" id="{E26A870E-12EE-42B6-993D-5A75A79CC462}"/>
              </a:ext>
            </a:extLst>
          </p:cNvPr>
          <p:cNvSpPr/>
          <p:nvPr/>
        </p:nvSpPr>
        <p:spPr>
          <a:xfrm>
            <a:off x="2369196" y="5823342"/>
            <a:ext cx="137160" cy="137160"/>
          </a:xfrm>
          <a:prstGeom prst="rect">
            <a:avLst/>
          </a:prstGeom>
          <a:solidFill>
            <a:srgbClr val="00DC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3E626814-E32D-43C9-B1CE-28FB0554D2A9}"/>
              </a:ext>
            </a:extLst>
          </p:cNvPr>
          <p:cNvSpPr/>
          <p:nvPr/>
        </p:nvSpPr>
        <p:spPr>
          <a:xfrm>
            <a:off x="2369196" y="5975742"/>
            <a:ext cx="137160" cy="137160"/>
          </a:xfrm>
          <a:prstGeom prst="rect">
            <a:avLst/>
          </a:prstGeom>
          <a:solidFill>
            <a:srgbClr val="FF8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8FA9407C-B9AB-4129-AEFF-B01DC239B891}"/>
              </a:ext>
            </a:extLst>
          </p:cNvPr>
          <p:cNvSpPr txBox="1"/>
          <p:nvPr/>
        </p:nvSpPr>
        <p:spPr>
          <a:xfrm>
            <a:off x="2442947" y="5740721"/>
            <a:ext cx="631904" cy="246221"/>
          </a:xfrm>
          <a:prstGeom prst="rect">
            <a:avLst/>
          </a:prstGeom>
          <a:noFill/>
        </p:spPr>
        <p:txBody>
          <a:bodyPr wrap="none" rtlCol="0">
            <a:spAutoFit/>
          </a:bodyPr>
          <a:lstStyle/>
          <a:p>
            <a:pPr>
              <a:spcBef>
                <a:spcPts val="10"/>
              </a:spcBef>
            </a:pPr>
            <a:r>
              <a:rPr lang="en-US" sz="1000" dirty="0"/>
              <a:t>negative</a:t>
            </a:r>
          </a:p>
        </p:txBody>
      </p:sp>
      <p:sp>
        <p:nvSpPr>
          <p:cNvPr id="87" name="TextBox 86">
            <a:extLst>
              <a:ext uri="{FF2B5EF4-FFF2-40B4-BE49-F238E27FC236}">
                <a16:creationId xmlns:a16="http://schemas.microsoft.com/office/drawing/2014/main" id="{5D6617A0-4901-45C5-9323-3FD62C686708}"/>
              </a:ext>
            </a:extLst>
          </p:cNvPr>
          <p:cNvSpPr txBox="1"/>
          <p:nvPr/>
        </p:nvSpPr>
        <p:spPr>
          <a:xfrm>
            <a:off x="2442947" y="5909630"/>
            <a:ext cx="591829" cy="246221"/>
          </a:xfrm>
          <a:prstGeom prst="rect">
            <a:avLst/>
          </a:prstGeom>
          <a:noFill/>
        </p:spPr>
        <p:txBody>
          <a:bodyPr wrap="none" rtlCol="0">
            <a:spAutoFit/>
          </a:bodyPr>
          <a:lstStyle/>
          <a:p>
            <a:pPr>
              <a:spcBef>
                <a:spcPts val="10"/>
              </a:spcBef>
            </a:pPr>
            <a:r>
              <a:rPr lang="en-US" sz="1000" dirty="0"/>
              <a:t>positive</a:t>
            </a:r>
          </a:p>
        </p:txBody>
      </p:sp>
      <p:sp>
        <p:nvSpPr>
          <p:cNvPr id="88" name="TextBox 87">
            <a:extLst>
              <a:ext uri="{FF2B5EF4-FFF2-40B4-BE49-F238E27FC236}">
                <a16:creationId xmlns:a16="http://schemas.microsoft.com/office/drawing/2014/main" id="{0A234758-F027-4458-8151-EBC525AC8263}"/>
              </a:ext>
            </a:extLst>
          </p:cNvPr>
          <p:cNvSpPr txBox="1"/>
          <p:nvPr/>
        </p:nvSpPr>
        <p:spPr>
          <a:xfrm>
            <a:off x="2966859" y="5631419"/>
            <a:ext cx="667170" cy="246221"/>
          </a:xfrm>
          <a:prstGeom prst="rect">
            <a:avLst/>
          </a:prstGeom>
          <a:noFill/>
        </p:spPr>
        <p:txBody>
          <a:bodyPr wrap="none" rtlCol="0">
            <a:spAutoFit/>
          </a:bodyPr>
          <a:lstStyle/>
          <a:p>
            <a:pPr>
              <a:spcBef>
                <a:spcPts val="10"/>
              </a:spcBef>
            </a:pPr>
            <a:r>
              <a:rPr lang="en-US" sz="1000" b="1" dirty="0"/>
              <a:t>response</a:t>
            </a:r>
          </a:p>
        </p:txBody>
      </p:sp>
      <p:sp>
        <p:nvSpPr>
          <p:cNvPr id="89" name="Rectangle 88">
            <a:extLst>
              <a:ext uri="{FF2B5EF4-FFF2-40B4-BE49-F238E27FC236}">
                <a16:creationId xmlns:a16="http://schemas.microsoft.com/office/drawing/2014/main" id="{66FE4310-0F9C-4010-8DC3-86AF1C2603DC}"/>
              </a:ext>
            </a:extLst>
          </p:cNvPr>
          <p:cNvSpPr/>
          <p:nvPr/>
        </p:nvSpPr>
        <p:spPr>
          <a:xfrm>
            <a:off x="3070719" y="5823342"/>
            <a:ext cx="137160" cy="137160"/>
          </a:xfrm>
          <a:prstGeom prst="rect">
            <a:avLst/>
          </a:prstGeom>
          <a:solidFill>
            <a:srgbClr val="7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id="{4C5EA751-DDB9-4E2E-B025-A8CF85DC33EB}"/>
              </a:ext>
            </a:extLst>
          </p:cNvPr>
          <p:cNvSpPr/>
          <p:nvPr/>
        </p:nvSpPr>
        <p:spPr>
          <a:xfrm>
            <a:off x="3070719" y="5975742"/>
            <a:ext cx="137160" cy="137160"/>
          </a:xfrm>
          <a:prstGeom prst="rect">
            <a:avLst/>
          </a:prstGeom>
          <a:solidFill>
            <a:srgbClr val="F9A8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TextBox 90">
            <a:extLst>
              <a:ext uri="{FF2B5EF4-FFF2-40B4-BE49-F238E27FC236}">
                <a16:creationId xmlns:a16="http://schemas.microsoft.com/office/drawing/2014/main" id="{32A77724-B9D9-460B-8897-69A337CF2752}"/>
              </a:ext>
            </a:extLst>
          </p:cNvPr>
          <p:cNvSpPr txBox="1"/>
          <p:nvPr/>
        </p:nvSpPr>
        <p:spPr>
          <a:xfrm>
            <a:off x="3144470" y="5740721"/>
            <a:ext cx="646331" cy="246221"/>
          </a:xfrm>
          <a:prstGeom prst="rect">
            <a:avLst/>
          </a:prstGeom>
          <a:noFill/>
        </p:spPr>
        <p:txBody>
          <a:bodyPr wrap="none" rtlCol="0">
            <a:spAutoFit/>
          </a:bodyPr>
          <a:lstStyle/>
          <a:p>
            <a:pPr>
              <a:spcBef>
                <a:spcPts val="10"/>
              </a:spcBef>
            </a:pPr>
            <a:r>
              <a:rPr lang="en-US" sz="1000" dirty="0"/>
              <a:t>Non-pCR</a:t>
            </a:r>
          </a:p>
        </p:txBody>
      </p:sp>
      <p:sp>
        <p:nvSpPr>
          <p:cNvPr id="92" name="TextBox 91">
            <a:extLst>
              <a:ext uri="{FF2B5EF4-FFF2-40B4-BE49-F238E27FC236}">
                <a16:creationId xmlns:a16="http://schemas.microsoft.com/office/drawing/2014/main" id="{1B34B91E-2B31-4FE7-ACB8-776895F04252}"/>
              </a:ext>
            </a:extLst>
          </p:cNvPr>
          <p:cNvSpPr txBox="1"/>
          <p:nvPr/>
        </p:nvSpPr>
        <p:spPr>
          <a:xfrm>
            <a:off x="3144470" y="5909630"/>
            <a:ext cx="389850" cy="246221"/>
          </a:xfrm>
          <a:prstGeom prst="rect">
            <a:avLst/>
          </a:prstGeom>
          <a:noFill/>
        </p:spPr>
        <p:txBody>
          <a:bodyPr wrap="none" rtlCol="0">
            <a:spAutoFit/>
          </a:bodyPr>
          <a:lstStyle/>
          <a:p>
            <a:pPr>
              <a:spcBef>
                <a:spcPts val="10"/>
              </a:spcBef>
            </a:pPr>
            <a:r>
              <a:rPr lang="en-US" sz="1000" dirty="0"/>
              <a:t>pCR</a:t>
            </a:r>
          </a:p>
        </p:txBody>
      </p:sp>
      <p:sp>
        <p:nvSpPr>
          <p:cNvPr id="93" name="TextBox 92">
            <a:extLst>
              <a:ext uri="{FF2B5EF4-FFF2-40B4-BE49-F238E27FC236}">
                <a16:creationId xmlns:a16="http://schemas.microsoft.com/office/drawing/2014/main" id="{41FA66D7-74F0-4C94-B234-AAE112C7576B}"/>
              </a:ext>
            </a:extLst>
          </p:cNvPr>
          <p:cNvSpPr txBox="1"/>
          <p:nvPr/>
        </p:nvSpPr>
        <p:spPr>
          <a:xfrm>
            <a:off x="3700637" y="5631419"/>
            <a:ext cx="728084" cy="246221"/>
          </a:xfrm>
          <a:prstGeom prst="rect">
            <a:avLst/>
          </a:prstGeom>
          <a:noFill/>
        </p:spPr>
        <p:txBody>
          <a:bodyPr wrap="none" rtlCol="0">
            <a:spAutoFit/>
          </a:bodyPr>
          <a:lstStyle/>
          <a:p>
            <a:pPr>
              <a:spcBef>
                <a:spcPts val="10"/>
              </a:spcBef>
            </a:pPr>
            <a:r>
              <a:rPr lang="en-US" sz="1000" b="1" dirty="0"/>
              <a:t>treatment</a:t>
            </a:r>
          </a:p>
        </p:txBody>
      </p:sp>
      <p:sp>
        <p:nvSpPr>
          <p:cNvPr id="94" name="Rectangle 93">
            <a:extLst>
              <a:ext uri="{FF2B5EF4-FFF2-40B4-BE49-F238E27FC236}">
                <a16:creationId xmlns:a16="http://schemas.microsoft.com/office/drawing/2014/main" id="{38631F5B-A100-4828-B5AA-D018F0C604B4}"/>
              </a:ext>
            </a:extLst>
          </p:cNvPr>
          <p:cNvSpPr/>
          <p:nvPr/>
        </p:nvSpPr>
        <p:spPr>
          <a:xfrm>
            <a:off x="3804497" y="5823342"/>
            <a:ext cx="137160" cy="137160"/>
          </a:xfrm>
          <a:prstGeom prst="rect">
            <a:avLst/>
          </a:prstGeom>
          <a:solidFill>
            <a:srgbClr val="FF92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ectangle 94">
            <a:extLst>
              <a:ext uri="{FF2B5EF4-FFF2-40B4-BE49-F238E27FC236}">
                <a16:creationId xmlns:a16="http://schemas.microsoft.com/office/drawing/2014/main" id="{610E4437-596E-492B-ABF9-4EA91A0FD509}"/>
              </a:ext>
            </a:extLst>
          </p:cNvPr>
          <p:cNvSpPr/>
          <p:nvPr/>
        </p:nvSpPr>
        <p:spPr>
          <a:xfrm>
            <a:off x="3804497" y="5975742"/>
            <a:ext cx="137160" cy="137160"/>
          </a:xfrm>
          <a:prstGeom prst="rect">
            <a:avLst/>
          </a:prstGeom>
          <a:solidFill>
            <a:srgbClr val="CDA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TextBox 95">
            <a:extLst>
              <a:ext uri="{FF2B5EF4-FFF2-40B4-BE49-F238E27FC236}">
                <a16:creationId xmlns:a16="http://schemas.microsoft.com/office/drawing/2014/main" id="{34F69D2F-999B-445F-8201-B73F478E5647}"/>
              </a:ext>
            </a:extLst>
          </p:cNvPr>
          <p:cNvSpPr txBox="1"/>
          <p:nvPr/>
        </p:nvSpPr>
        <p:spPr>
          <a:xfrm>
            <a:off x="3878248" y="5740721"/>
            <a:ext cx="412292" cy="246221"/>
          </a:xfrm>
          <a:prstGeom prst="rect">
            <a:avLst/>
          </a:prstGeom>
          <a:noFill/>
        </p:spPr>
        <p:txBody>
          <a:bodyPr wrap="none" rtlCol="0">
            <a:spAutoFit/>
          </a:bodyPr>
          <a:lstStyle/>
          <a:p>
            <a:pPr>
              <a:spcBef>
                <a:spcPts val="10"/>
              </a:spcBef>
            </a:pPr>
            <a:r>
              <a:rPr lang="en-US" sz="1000" dirty="0"/>
              <a:t>post</a:t>
            </a:r>
          </a:p>
        </p:txBody>
      </p:sp>
      <p:sp>
        <p:nvSpPr>
          <p:cNvPr id="97" name="TextBox 96">
            <a:extLst>
              <a:ext uri="{FF2B5EF4-FFF2-40B4-BE49-F238E27FC236}">
                <a16:creationId xmlns:a16="http://schemas.microsoft.com/office/drawing/2014/main" id="{2B90CFBC-62FA-4975-835F-1659DABC9ECE}"/>
              </a:ext>
            </a:extLst>
          </p:cNvPr>
          <p:cNvSpPr txBox="1"/>
          <p:nvPr/>
        </p:nvSpPr>
        <p:spPr>
          <a:xfrm>
            <a:off x="3878248" y="5909630"/>
            <a:ext cx="360996" cy="246221"/>
          </a:xfrm>
          <a:prstGeom prst="rect">
            <a:avLst/>
          </a:prstGeom>
          <a:noFill/>
        </p:spPr>
        <p:txBody>
          <a:bodyPr wrap="none" rtlCol="0">
            <a:spAutoFit/>
          </a:bodyPr>
          <a:lstStyle/>
          <a:p>
            <a:pPr>
              <a:spcBef>
                <a:spcPts val="10"/>
              </a:spcBef>
            </a:pPr>
            <a:r>
              <a:rPr lang="en-US" sz="1000" dirty="0"/>
              <a:t>pre</a:t>
            </a:r>
          </a:p>
        </p:txBody>
      </p:sp>
      <p:sp>
        <p:nvSpPr>
          <p:cNvPr id="98" name="TextBox 97">
            <a:extLst>
              <a:ext uri="{FF2B5EF4-FFF2-40B4-BE49-F238E27FC236}">
                <a16:creationId xmlns:a16="http://schemas.microsoft.com/office/drawing/2014/main" id="{3C60AAAE-A1CD-43B9-B451-1BCED7D2298F}"/>
              </a:ext>
            </a:extLst>
          </p:cNvPr>
          <p:cNvSpPr txBox="1"/>
          <p:nvPr/>
        </p:nvSpPr>
        <p:spPr>
          <a:xfrm>
            <a:off x="1396038" y="6199529"/>
            <a:ext cx="1750800" cy="246221"/>
          </a:xfrm>
          <a:prstGeom prst="rect">
            <a:avLst/>
          </a:prstGeom>
          <a:noFill/>
        </p:spPr>
        <p:txBody>
          <a:bodyPr wrap="none" rtlCol="0">
            <a:spAutoFit/>
          </a:bodyPr>
          <a:lstStyle/>
          <a:p>
            <a:pPr>
              <a:spcBef>
                <a:spcPts val="10"/>
              </a:spcBef>
            </a:pPr>
            <a:r>
              <a:rPr lang="en-US" sz="1000" dirty="0"/>
              <a:t>1   0.9   0.8   0.7   0.6   0.5   0.4</a:t>
            </a:r>
          </a:p>
        </p:txBody>
      </p:sp>
      <p:sp>
        <p:nvSpPr>
          <p:cNvPr id="99" name="TextBox 98">
            <a:extLst>
              <a:ext uri="{FF2B5EF4-FFF2-40B4-BE49-F238E27FC236}">
                <a16:creationId xmlns:a16="http://schemas.microsoft.com/office/drawing/2014/main" id="{EA727881-7F7D-4D5D-BAAB-890A40EED0BE}"/>
              </a:ext>
            </a:extLst>
          </p:cNvPr>
          <p:cNvSpPr txBox="1"/>
          <p:nvPr/>
        </p:nvSpPr>
        <p:spPr>
          <a:xfrm>
            <a:off x="8395560" y="132755"/>
            <a:ext cx="821059" cy="261610"/>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Response</a:t>
            </a:r>
          </a:p>
        </p:txBody>
      </p:sp>
      <p:sp>
        <p:nvSpPr>
          <p:cNvPr id="100" name="TextBox 99">
            <a:extLst>
              <a:ext uri="{FF2B5EF4-FFF2-40B4-BE49-F238E27FC236}">
                <a16:creationId xmlns:a16="http://schemas.microsoft.com/office/drawing/2014/main" id="{567F6B56-E21C-4FC2-96B3-16B7CFEFFE23}"/>
              </a:ext>
            </a:extLst>
          </p:cNvPr>
          <p:cNvSpPr txBox="1"/>
          <p:nvPr/>
        </p:nvSpPr>
        <p:spPr>
          <a:xfrm>
            <a:off x="8595935" y="271257"/>
            <a:ext cx="737702" cy="276999"/>
          </a:xfrm>
          <a:prstGeom prst="rect">
            <a:avLst/>
          </a:prstGeom>
          <a:noFill/>
        </p:spPr>
        <p:txBody>
          <a:bodyPr wrap="none" rtlCol="0">
            <a:spAutoFit/>
          </a:bodyPr>
          <a:lstStyle/>
          <a:p>
            <a:r>
              <a:rPr lang="en-US" sz="1200" dirty="0"/>
              <a:t>Non-pCR</a:t>
            </a:r>
          </a:p>
        </p:txBody>
      </p:sp>
      <p:sp>
        <p:nvSpPr>
          <p:cNvPr id="101" name="TextBox 100">
            <a:extLst>
              <a:ext uri="{FF2B5EF4-FFF2-40B4-BE49-F238E27FC236}">
                <a16:creationId xmlns:a16="http://schemas.microsoft.com/office/drawing/2014/main" id="{4221FB4D-2F93-40CF-AD39-A8DB1DD39101}"/>
              </a:ext>
            </a:extLst>
          </p:cNvPr>
          <p:cNvSpPr txBox="1"/>
          <p:nvPr/>
        </p:nvSpPr>
        <p:spPr>
          <a:xfrm>
            <a:off x="8595934" y="468873"/>
            <a:ext cx="429926" cy="276999"/>
          </a:xfrm>
          <a:prstGeom prst="rect">
            <a:avLst/>
          </a:prstGeom>
          <a:noFill/>
        </p:spPr>
        <p:txBody>
          <a:bodyPr wrap="none" rtlCol="0">
            <a:spAutoFit/>
          </a:bodyPr>
          <a:lstStyle/>
          <a:p>
            <a:r>
              <a:rPr lang="en-US" sz="1200" dirty="0"/>
              <a:t>pCR</a:t>
            </a:r>
          </a:p>
        </p:txBody>
      </p:sp>
      <p:sp>
        <p:nvSpPr>
          <p:cNvPr id="102" name="Oval 101">
            <a:extLst>
              <a:ext uri="{FF2B5EF4-FFF2-40B4-BE49-F238E27FC236}">
                <a16:creationId xmlns:a16="http://schemas.microsoft.com/office/drawing/2014/main" id="{8AB27804-2D33-4C74-A290-8A8EC608751B}"/>
              </a:ext>
            </a:extLst>
          </p:cNvPr>
          <p:cNvSpPr>
            <a:spLocks noChangeAspect="1"/>
          </p:cNvSpPr>
          <p:nvPr/>
        </p:nvSpPr>
        <p:spPr>
          <a:xfrm>
            <a:off x="8541070" y="370280"/>
            <a:ext cx="109728" cy="109728"/>
          </a:xfrm>
          <a:prstGeom prst="ellipse">
            <a:avLst/>
          </a:prstGeom>
          <a:solidFill>
            <a:srgbClr val="F876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3" name="Oval 102">
            <a:extLst>
              <a:ext uri="{FF2B5EF4-FFF2-40B4-BE49-F238E27FC236}">
                <a16:creationId xmlns:a16="http://schemas.microsoft.com/office/drawing/2014/main" id="{5C55F85B-D47F-41D3-BF64-EF0E14BCC155}"/>
              </a:ext>
            </a:extLst>
          </p:cNvPr>
          <p:cNvSpPr>
            <a:spLocks noChangeAspect="1"/>
          </p:cNvSpPr>
          <p:nvPr/>
        </p:nvSpPr>
        <p:spPr>
          <a:xfrm>
            <a:off x="8541070" y="567896"/>
            <a:ext cx="109728" cy="109728"/>
          </a:xfrm>
          <a:prstGeom prst="ellipse">
            <a:avLst/>
          </a:prstGeom>
          <a:solidFill>
            <a:srgbClr val="00BF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4" name="TextBox 103">
            <a:extLst>
              <a:ext uri="{FF2B5EF4-FFF2-40B4-BE49-F238E27FC236}">
                <a16:creationId xmlns:a16="http://schemas.microsoft.com/office/drawing/2014/main" id="{77C842C2-691D-462E-9BC5-BC5C1076592B}"/>
              </a:ext>
            </a:extLst>
          </p:cNvPr>
          <p:cNvSpPr txBox="1"/>
          <p:nvPr/>
        </p:nvSpPr>
        <p:spPr>
          <a:xfrm>
            <a:off x="7876082" y="0"/>
            <a:ext cx="351378" cy="369460"/>
          </a:xfrm>
          <a:prstGeom prst="rect">
            <a:avLst/>
          </a:prstGeom>
          <a:solidFill>
            <a:schemeClr val="bg1"/>
          </a:solidFill>
        </p:spPr>
        <p:txBody>
          <a:bodyPr wrap="none" rtlCol="0">
            <a:spAutoFit/>
          </a:bodyPr>
          <a:lstStyle/>
          <a:p>
            <a:r>
              <a:rPr lang="en-US" sz="1801" b="1" dirty="0">
                <a:latin typeface="Arial" panose="020B0604020202020204" pitchFamily="34" charset="0"/>
                <a:cs typeface="Arial" panose="020B0604020202020204" pitchFamily="34" charset="0"/>
              </a:rPr>
              <a:t>C</a:t>
            </a:r>
          </a:p>
        </p:txBody>
      </p:sp>
      <p:sp>
        <p:nvSpPr>
          <p:cNvPr id="105" name="TextBox 104">
            <a:extLst>
              <a:ext uri="{FF2B5EF4-FFF2-40B4-BE49-F238E27FC236}">
                <a16:creationId xmlns:a16="http://schemas.microsoft.com/office/drawing/2014/main" id="{39248BB6-D68D-4797-9B70-D062555465C6}"/>
              </a:ext>
            </a:extLst>
          </p:cNvPr>
          <p:cNvSpPr txBox="1"/>
          <p:nvPr/>
        </p:nvSpPr>
        <p:spPr>
          <a:xfrm rot="16200000">
            <a:off x="7287859" y="1665699"/>
            <a:ext cx="145424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PC2:17% variance</a:t>
            </a:r>
          </a:p>
        </p:txBody>
      </p:sp>
      <p:sp>
        <p:nvSpPr>
          <p:cNvPr id="106" name="TextBox 105">
            <a:extLst>
              <a:ext uri="{FF2B5EF4-FFF2-40B4-BE49-F238E27FC236}">
                <a16:creationId xmlns:a16="http://schemas.microsoft.com/office/drawing/2014/main" id="{F65FC969-6B39-4041-AABC-F470E3081462}"/>
              </a:ext>
            </a:extLst>
          </p:cNvPr>
          <p:cNvSpPr txBox="1"/>
          <p:nvPr/>
        </p:nvSpPr>
        <p:spPr>
          <a:xfrm>
            <a:off x="9337214" y="3546288"/>
            <a:ext cx="145424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PC1:19% variance</a:t>
            </a:r>
          </a:p>
        </p:txBody>
      </p:sp>
      <p:cxnSp>
        <p:nvCxnSpPr>
          <p:cNvPr id="107" name="Straight Connector 106">
            <a:extLst>
              <a:ext uri="{FF2B5EF4-FFF2-40B4-BE49-F238E27FC236}">
                <a16:creationId xmlns:a16="http://schemas.microsoft.com/office/drawing/2014/main" id="{CEFA70FA-DFA4-46F5-AE57-98A17C978491}"/>
              </a:ext>
            </a:extLst>
          </p:cNvPr>
          <p:cNvCxnSpPr>
            <a:cxnSpLocks/>
          </p:cNvCxnSpPr>
          <p:nvPr/>
        </p:nvCxnSpPr>
        <p:spPr>
          <a:xfrm flipH="1">
            <a:off x="8377082" y="3400763"/>
            <a:ext cx="2743200" cy="6098"/>
          </a:xfrm>
          <a:prstGeom prst="line">
            <a:avLst/>
          </a:prstGeom>
        </p:spPr>
        <p:style>
          <a:lnRef idx="1">
            <a:schemeClr val="dk1"/>
          </a:lnRef>
          <a:fillRef idx="0">
            <a:schemeClr val="dk1"/>
          </a:fillRef>
          <a:effectRef idx="0">
            <a:schemeClr val="dk1"/>
          </a:effectRef>
          <a:fontRef idx="minor">
            <a:schemeClr val="tx1"/>
          </a:fontRef>
        </p:style>
      </p:cxnSp>
      <p:sp>
        <p:nvSpPr>
          <p:cNvPr id="108" name="TextBox 107">
            <a:extLst>
              <a:ext uri="{FF2B5EF4-FFF2-40B4-BE49-F238E27FC236}">
                <a16:creationId xmlns:a16="http://schemas.microsoft.com/office/drawing/2014/main" id="{8A88AA15-6E91-4441-8B83-D73F7463BCAA}"/>
              </a:ext>
            </a:extLst>
          </p:cNvPr>
          <p:cNvSpPr txBox="1"/>
          <p:nvPr/>
        </p:nvSpPr>
        <p:spPr>
          <a:xfrm>
            <a:off x="9810852" y="3410401"/>
            <a:ext cx="263214" cy="276999"/>
          </a:xfrm>
          <a:prstGeom prst="rect">
            <a:avLst/>
          </a:prstGeom>
          <a:noFill/>
        </p:spPr>
        <p:txBody>
          <a:bodyPr wrap="none" rtlCol="0">
            <a:spAutoFit/>
          </a:bodyPr>
          <a:lstStyle/>
          <a:p>
            <a:r>
              <a:rPr lang="en-US" sz="1200" dirty="0"/>
              <a:t>0</a:t>
            </a:r>
          </a:p>
        </p:txBody>
      </p:sp>
      <p:sp>
        <p:nvSpPr>
          <p:cNvPr id="109" name="TextBox 108">
            <a:extLst>
              <a:ext uri="{FF2B5EF4-FFF2-40B4-BE49-F238E27FC236}">
                <a16:creationId xmlns:a16="http://schemas.microsoft.com/office/drawing/2014/main" id="{ABBE8D6C-811B-4634-BCB2-695C049A2E47}"/>
              </a:ext>
            </a:extLst>
          </p:cNvPr>
          <p:cNvSpPr txBox="1"/>
          <p:nvPr/>
        </p:nvSpPr>
        <p:spPr>
          <a:xfrm>
            <a:off x="10916560" y="3410401"/>
            <a:ext cx="341760" cy="276999"/>
          </a:xfrm>
          <a:prstGeom prst="rect">
            <a:avLst/>
          </a:prstGeom>
          <a:noFill/>
        </p:spPr>
        <p:txBody>
          <a:bodyPr wrap="none" rtlCol="0">
            <a:spAutoFit/>
          </a:bodyPr>
          <a:lstStyle/>
          <a:p>
            <a:r>
              <a:rPr lang="en-US" sz="1200" dirty="0"/>
              <a:t>50</a:t>
            </a:r>
          </a:p>
        </p:txBody>
      </p:sp>
      <p:sp>
        <p:nvSpPr>
          <p:cNvPr id="110" name="TextBox 109">
            <a:extLst>
              <a:ext uri="{FF2B5EF4-FFF2-40B4-BE49-F238E27FC236}">
                <a16:creationId xmlns:a16="http://schemas.microsoft.com/office/drawing/2014/main" id="{378F40D8-2A45-4186-96DB-58DB3591A22B}"/>
              </a:ext>
            </a:extLst>
          </p:cNvPr>
          <p:cNvSpPr txBox="1"/>
          <p:nvPr/>
        </p:nvSpPr>
        <p:spPr>
          <a:xfrm>
            <a:off x="8608137" y="3410401"/>
            <a:ext cx="388248" cy="276999"/>
          </a:xfrm>
          <a:prstGeom prst="rect">
            <a:avLst/>
          </a:prstGeom>
          <a:noFill/>
        </p:spPr>
        <p:txBody>
          <a:bodyPr wrap="none" rtlCol="0">
            <a:spAutoFit/>
          </a:bodyPr>
          <a:lstStyle/>
          <a:p>
            <a:r>
              <a:rPr lang="en-US" sz="1200" dirty="0"/>
              <a:t>-50</a:t>
            </a:r>
          </a:p>
        </p:txBody>
      </p:sp>
      <p:cxnSp>
        <p:nvCxnSpPr>
          <p:cNvPr id="111" name="Straight Connector 110">
            <a:extLst>
              <a:ext uri="{FF2B5EF4-FFF2-40B4-BE49-F238E27FC236}">
                <a16:creationId xmlns:a16="http://schemas.microsoft.com/office/drawing/2014/main" id="{8DB38185-8F71-4AE9-9BE2-F30A433D258C}"/>
              </a:ext>
            </a:extLst>
          </p:cNvPr>
          <p:cNvCxnSpPr/>
          <p:nvPr/>
        </p:nvCxnSpPr>
        <p:spPr>
          <a:xfrm>
            <a:off x="8817035" y="3400763"/>
            <a:ext cx="0" cy="91440"/>
          </a:xfrm>
          <a:prstGeom prst="line">
            <a:avLst/>
          </a:prstGeom>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D49AA98F-FFD4-4874-BF2B-1983BBDC8F3C}"/>
              </a:ext>
            </a:extLst>
          </p:cNvPr>
          <p:cNvCxnSpPr/>
          <p:nvPr/>
        </p:nvCxnSpPr>
        <p:spPr>
          <a:xfrm>
            <a:off x="9932932" y="3400763"/>
            <a:ext cx="0" cy="91440"/>
          </a:xfrm>
          <a:prstGeom prst="line">
            <a:avLst/>
          </a:prstGeom>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0F8F7DD6-B7BC-4888-8B36-3C3A9A6DE250}"/>
              </a:ext>
            </a:extLst>
          </p:cNvPr>
          <p:cNvCxnSpPr/>
          <p:nvPr/>
        </p:nvCxnSpPr>
        <p:spPr>
          <a:xfrm>
            <a:off x="11085273" y="3400763"/>
            <a:ext cx="0" cy="91440"/>
          </a:xfrm>
          <a:prstGeom prst="line">
            <a:avLst/>
          </a:prstGeom>
        </p:spPr>
        <p:style>
          <a:lnRef idx="1">
            <a:schemeClr val="dk1"/>
          </a:lnRef>
          <a:fillRef idx="0">
            <a:schemeClr val="dk1"/>
          </a:fillRef>
          <a:effectRef idx="0">
            <a:schemeClr val="dk1"/>
          </a:effectRef>
          <a:fontRef idx="minor">
            <a:schemeClr val="tx1"/>
          </a:fontRef>
        </p:style>
      </p:cxnSp>
      <p:sp>
        <p:nvSpPr>
          <p:cNvPr id="114" name="TextBox 113">
            <a:extLst>
              <a:ext uri="{FF2B5EF4-FFF2-40B4-BE49-F238E27FC236}">
                <a16:creationId xmlns:a16="http://schemas.microsoft.com/office/drawing/2014/main" id="{AB5D691E-6017-412E-B1D0-7ABDFDF0AE51}"/>
              </a:ext>
            </a:extLst>
          </p:cNvPr>
          <p:cNvSpPr txBox="1"/>
          <p:nvPr/>
        </p:nvSpPr>
        <p:spPr>
          <a:xfrm>
            <a:off x="8133699" y="1831815"/>
            <a:ext cx="263214" cy="276999"/>
          </a:xfrm>
          <a:prstGeom prst="rect">
            <a:avLst/>
          </a:prstGeom>
          <a:noFill/>
        </p:spPr>
        <p:txBody>
          <a:bodyPr wrap="none" rtlCol="0">
            <a:spAutoFit/>
          </a:bodyPr>
          <a:lstStyle/>
          <a:p>
            <a:r>
              <a:rPr lang="en-US" sz="1200" dirty="0"/>
              <a:t>0</a:t>
            </a:r>
          </a:p>
        </p:txBody>
      </p:sp>
      <p:sp>
        <p:nvSpPr>
          <p:cNvPr id="115" name="TextBox 114">
            <a:extLst>
              <a:ext uri="{FF2B5EF4-FFF2-40B4-BE49-F238E27FC236}">
                <a16:creationId xmlns:a16="http://schemas.microsoft.com/office/drawing/2014/main" id="{4C57D6FF-1F75-4D63-857C-7AE7F36B4C96}"/>
              </a:ext>
            </a:extLst>
          </p:cNvPr>
          <p:cNvSpPr txBox="1"/>
          <p:nvPr/>
        </p:nvSpPr>
        <p:spPr>
          <a:xfrm>
            <a:off x="8010378" y="2638166"/>
            <a:ext cx="388248" cy="276999"/>
          </a:xfrm>
          <a:prstGeom prst="rect">
            <a:avLst/>
          </a:prstGeom>
          <a:noFill/>
        </p:spPr>
        <p:txBody>
          <a:bodyPr wrap="none" rtlCol="0">
            <a:spAutoFit/>
          </a:bodyPr>
          <a:lstStyle/>
          <a:p>
            <a:r>
              <a:rPr lang="en-US" sz="1200" dirty="0"/>
              <a:t>-30</a:t>
            </a:r>
          </a:p>
        </p:txBody>
      </p:sp>
      <p:sp>
        <p:nvSpPr>
          <p:cNvPr id="116" name="TextBox 115">
            <a:extLst>
              <a:ext uri="{FF2B5EF4-FFF2-40B4-BE49-F238E27FC236}">
                <a16:creationId xmlns:a16="http://schemas.microsoft.com/office/drawing/2014/main" id="{85B1F6E8-1857-4532-9509-089C457249A8}"/>
              </a:ext>
            </a:extLst>
          </p:cNvPr>
          <p:cNvSpPr txBox="1"/>
          <p:nvPr/>
        </p:nvSpPr>
        <p:spPr>
          <a:xfrm>
            <a:off x="8016203" y="246854"/>
            <a:ext cx="388248" cy="276999"/>
          </a:xfrm>
          <a:prstGeom prst="rect">
            <a:avLst/>
          </a:prstGeom>
          <a:noFill/>
        </p:spPr>
        <p:txBody>
          <a:bodyPr wrap="none" rtlCol="0">
            <a:spAutoFit/>
          </a:bodyPr>
          <a:lstStyle/>
          <a:p>
            <a:r>
              <a:rPr lang="en-US" sz="1200" dirty="0"/>
              <a:t>-60</a:t>
            </a:r>
          </a:p>
        </p:txBody>
      </p:sp>
      <p:cxnSp>
        <p:nvCxnSpPr>
          <p:cNvPr id="117" name="Straight Connector 116">
            <a:extLst>
              <a:ext uri="{FF2B5EF4-FFF2-40B4-BE49-F238E27FC236}">
                <a16:creationId xmlns:a16="http://schemas.microsoft.com/office/drawing/2014/main" id="{912788F8-7BB3-4776-AA96-386BF9FE876C}"/>
              </a:ext>
            </a:extLst>
          </p:cNvPr>
          <p:cNvCxnSpPr>
            <a:cxnSpLocks/>
          </p:cNvCxnSpPr>
          <p:nvPr/>
        </p:nvCxnSpPr>
        <p:spPr>
          <a:xfrm rot="5400000">
            <a:off x="8345220" y="1139115"/>
            <a:ext cx="0" cy="91440"/>
          </a:xfrm>
          <a:prstGeom prst="line">
            <a:avLst/>
          </a:prstGeom>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61908C0E-2E95-4006-A288-3053D1AD73A9}"/>
              </a:ext>
            </a:extLst>
          </p:cNvPr>
          <p:cNvCxnSpPr>
            <a:cxnSpLocks/>
          </p:cNvCxnSpPr>
          <p:nvPr/>
        </p:nvCxnSpPr>
        <p:spPr>
          <a:xfrm rot="5400000">
            <a:off x="8345220" y="1925368"/>
            <a:ext cx="0" cy="91440"/>
          </a:xfrm>
          <a:prstGeom prst="line">
            <a:avLst/>
          </a:prstGeom>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C5C45842-D948-4E60-9E40-C1D5FEFD15BF}"/>
              </a:ext>
            </a:extLst>
          </p:cNvPr>
          <p:cNvCxnSpPr>
            <a:cxnSpLocks/>
          </p:cNvCxnSpPr>
          <p:nvPr/>
        </p:nvCxnSpPr>
        <p:spPr>
          <a:xfrm rot="5400000">
            <a:off x="8345220" y="2729219"/>
            <a:ext cx="0" cy="91440"/>
          </a:xfrm>
          <a:prstGeom prst="line">
            <a:avLst/>
          </a:prstGeom>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0C99E359-15DB-4001-8DA3-14D7FE42554F}"/>
              </a:ext>
            </a:extLst>
          </p:cNvPr>
          <p:cNvCxnSpPr>
            <a:cxnSpLocks/>
          </p:cNvCxnSpPr>
          <p:nvPr/>
        </p:nvCxnSpPr>
        <p:spPr>
          <a:xfrm rot="5400000">
            <a:off x="8345220" y="334315"/>
            <a:ext cx="0" cy="91440"/>
          </a:xfrm>
          <a:prstGeom prst="line">
            <a:avLst/>
          </a:prstGeom>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DB059E77-F418-4720-B1EA-5C03E14005E2}"/>
              </a:ext>
            </a:extLst>
          </p:cNvPr>
          <p:cNvCxnSpPr>
            <a:cxnSpLocks/>
          </p:cNvCxnSpPr>
          <p:nvPr/>
        </p:nvCxnSpPr>
        <p:spPr>
          <a:xfrm rot="16200000" flipH="1">
            <a:off x="6786615" y="1793974"/>
            <a:ext cx="3200400" cy="6098"/>
          </a:xfrm>
          <a:prstGeom prst="line">
            <a:avLst/>
          </a:prstGeom>
        </p:spPr>
        <p:style>
          <a:lnRef idx="1">
            <a:schemeClr val="dk1"/>
          </a:lnRef>
          <a:fillRef idx="0">
            <a:schemeClr val="dk1"/>
          </a:fillRef>
          <a:effectRef idx="0">
            <a:schemeClr val="dk1"/>
          </a:effectRef>
          <a:fontRef idx="minor">
            <a:schemeClr val="tx1"/>
          </a:fontRef>
        </p:style>
      </p:cxnSp>
      <p:sp>
        <p:nvSpPr>
          <p:cNvPr id="122" name="TextBox 121">
            <a:extLst>
              <a:ext uri="{FF2B5EF4-FFF2-40B4-BE49-F238E27FC236}">
                <a16:creationId xmlns:a16="http://schemas.microsoft.com/office/drawing/2014/main" id="{9F5C5B32-ABA5-47B9-A511-F575D987BFE0}"/>
              </a:ext>
            </a:extLst>
          </p:cNvPr>
          <p:cNvSpPr txBox="1"/>
          <p:nvPr/>
        </p:nvSpPr>
        <p:spPr>
          <a:xfrm>
            <a:off x="8005461" y="1044745"/>
            <a:ext cx="341760" cy="276999"/>
          </a:xfrm>
          <a:prstGeom prst="rect">
            <a:avLst/>
          </a:prstGeom>
          <a:noFill/>
        </p:spPr>
        <p:txBody>
          <a:bodyPr wrap="none" rtlCol="0">
            <a:spAutoFit/>
          </a:bodyPr>
          <a:lstStyle/>
          <a:p>
            <a:r>
              <a:rPr lang="en-US" sz="1200" dirty="0"/>
              <a:t>30</a:t>
            </a:r>
          </a:p>
        </p:txBody>
      </p:sp>
      <p:sp>
        <p:nvSpPr>
          <p:cNvPr id="123" name="TextBox 122">
            <a:extLst>
              <a:ext uri="{FF2B5EF4-FFF2-40B4-BE49-F238E27FC236}">
                <a16:creationId xmlns:a16="http://schemas.microsoft.com/office/drawing/2014/main" id="{578A8E17-A14E-4DEC-B2C6-2FD0D7F2B1CA}"/>
              </a:ext>
            </a:extLst>
          </p:cNvPr>
          <p:cNvSpPr txBox="1"/>
          <p:nvPr/>
        </p:nvSpPr>
        <p:spPr>
          <a:xfrm>
            <a:off x="7011862" y="4229416"/>
            <a:ext cx="798617" cy="253916"/>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Treatment</a:t>
            </a:r>
          </a:p>
        </p:txBody>
      </p:sp>
      <p:sp>
        <p:nvSpPr>
          <p:cNvPr id="124" name="TextBox 123">
            <a:extLst>
              <a:ext uri="{FF2B5EF4-FFF2-40B4-BE49-F238E27FC236}">
                <a16:creationId xmlns:a16="http://schemas.microsoft.com/office/drawing/2014/main" id="{94899405-E0F7-4B7A-8B56-AB1693FCA93B}"/>
              </a:ext>
            </a:extLst>
          </p:cNvPr>
          <p:cNvSpPr txBox="1"/>
          <p:nvPr/>
        </p:nvSpPr>
        <p:spPr>
          <a:xfrm>
            <a:off x="7212237" y="4367918"/>
            <a:ext cx="392608" cy="276999"/>
          </a:xfrm>
          <a:prstGeom prst="rect">
            <a:avLst/>
          </a:prstGeom>
          <a:noFill/>
        </p:spPr>
        <p:txBody>
          <a:bodyPr wrap="none" rtlCol="0">
            <a:spAutoFit/>
          </a:bodyPr>
          <a:lstStyle/>
          <a:p>
            <a:r>
              <a:rPr lang="en-US" sz="1200" dirty="0"/>
              <a:t>pre</a:t>
            </a:r>
          </a:p>
        </p:txBody>
      </p:sp>
      <p:sp>
        <p:nvSpPr>
          <p:cNvPr id="125" name="TextBox 124">
            <a:extLst>
              <a:ext uri="{FF2B5EF4-FFF2-40B4-BE49-F238E27FC236}">
                <a16:creationId xmlns:a16="http://schemas.microsoft.com/office/drawing/2014/main" id="{9E819D50-4EF4-43B7-BA82-B530D928046F}"/>
              </a:ext>
            </a:extLst>
          </p:cNvPr>
          <p:cNvSpPr txBox="1"/>
          <p:nvPr/>
        </p:nvSpPr>
        <p:spPr>
          <a:xfrm>
            <a:off x="7212236" y="4565534"/>
            <a:ext cx="457048" cy="276999"/>
          </a:xfrm>
          <a:prstGeom prst="rect">
            <a:avLst/>
          </a:prstGeom>
          <a:noFill/>
        </p:spPr>
        <p:txBody>
          <a:bodyPr wrap="none" rtlCol="0">
            <a:spAutoFit/>
          </a:bodyPr>
          <a:lstStyle/>
          <a:p>
            <a:r>
              <a:rPr lang="en-US" sz="1200" dirty="0"/>
              <a:t>post</a:t>
            </a:r>
          </a:p>
        </p:txBody>
      </p:sp>
      <p:sp>
        <p:nvSpPr>
          <p:cNvPr id="126" name="Oval 125">
            <a:extLst>
              <a:ext uri="{FF2B5EF4-FFF2-40B4-BE49-F238E27FC236}">
                <a16:creationId xmlns:a16="http://schemas.microsoft.com/office/drawing/2014/main" id="{B93C11C0-8D16-4CB6-B8D6-08C4AA1FC6E3}"/>
              </a:ext>
            </a:extLst>
          </p:cNvPr>
          <p:cNvSpPr>
            <a:spLocks noChangeAspect="1"/>
          </p:cNvSpPr>
          <p:nvPr/>
        </p:nvSpPr>
        <p:spPr>
          <a:xfrm>
            <a:off x="7157372" y="4466941"/>
            <a:ext cx="109728" cy="109728"/>
          </a:xfrm>
          <a:prstGeom prst="ellipse">
            <a:avLst/>
          </a:prstGeom>
          <a:solidFill>
            <a:srgbClr val="F876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7" name="Oval 126">
            <a:extLst>
              <a:ext uri="{FF2B5EF4-FFF2-40B4-BE49-F238E27FC236}">
                <a16:creationId xmlns:a16="http://schemas.microsoft.com/office/drawing/2014/main" id="{33C4B06E-7405-4503-BB30-51E4480776EF}"/>
              </a:ext>
            </a:extLst>
          </p:cNvPr>
          <p:cNvSpPr>
            <a:spLocks noChangeAspect="1"/>
          </p:cNvSpPr>
          <p:nvPr/>
        </p:nvSpPr>
        <p:spPr>
          <a:xfrm>
            <a:off x="7157372" y="4664557"/>
            <a:ext cx="109728" cy="109728"/>
          </a:xfrm>
          <a:prstGeom prst="ellipse">
            <a:avLst/>
          </a:prstGeom>
          <a:solidFill>
            <a:srgbClr val="00BF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8" name="TextBox 127">
            <a:extLst>
              <a:ext uri="{FF2B5EF4-FFF2-40B4-BE49-F238E27FC236}">
                <a16:creationId xmlns:a16="http://schemas.microsoft.com/office/drawing/2014/main" id="{2E406F4B-2D36-48E6-904D-42B1F73BB970}"/>
              </a:ext>
            </a:extLst>
          </p:cNvPr>
          <p:cNvSpPr txBox="1"/>
          <p:nvPr/>
        </p:nvSpPr>
        <p:spPr>
          <a:xfrm rot="16200000">
            <a:off x="3624562" y="5088916"/>
            <a:ext cx="2676887"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Sensitivity: True Positive Percentage</a:t>
            </a:r>
          </a:p>
        </p:txBody>
      </p:sp>
      <p:sp>
        <p:nvSpPr>
          <p:cNvPr id="129" name="TextBox 128">
            <a:extLst>
              <a:ext uri="{FF2B5EF4-FFF2-40B4-BE49-F238E27FC236}">
                <a16:creationId xmlns:a16="http://schemas.microsoft.com/office/drawing/2014/main" id="{2FD56A7D-9351-4B01-852A-B315D0F66649}"/>
              </a:ext>
            </a:extLst>
          </p:cNvPr>
          <p:cNvSpPr txBox="1"/>
          <p:nvPr/>
        </p:nvSpPr>
        <p:spPr>
          <a:xfrm>
            <a:off x="5046719" y="6633611"/>
            <a:ext cx="317907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100% Specificity: False Positive Percentage</a:t>
            </a:r>
          </a:p>
        </p:txBody>
      </p:sp>
      <p:cxnSp>
        <p:nvCxnSpPr>
          <p:cNvPr id="130" name="Straight Connector 129">
            <a:extLst>
              <a:ext uri="{FF2B5EF4-FFF2-40B4-BE49-F238E27FC236}">
                <a16:creationId xmlns:a16="http://schemas.microsoft.com/office/drawing/2014/main" id="{41F30AE3-1479-4ED6-971B-5449E6634ECE}"/>
              </a:ext>
            </a:extLst>
          </p:cNvPr>
          <p:cNvCxnSpPr>
            <a:cxnSpLocks/>
          </p:cNvCxnSpPr>
          <p:nvPr/>
        </p:nvCxnSpPr>
        <p:spPr>
          <a:xfrm flipH="1">
            <a:off x="5419820" y="6474419"/>
            <a:ext cx="2286000" cy="6098"/>
          </a:xfrm>
          <a:prstGeom prst="line">
            <a:avLst/>
          </a:prstGeom>
        </p:spPr>
        <p:style>
          <a:lnRef idx="1">
            <a:schemeClr val="dk1"/>
          </a:lnRef>
          <a:fillRef idx="0">
            <a:schemeClr val="dk1"/>
          </a:fillRef>
          <a:effectRef idx="0">
            <a:schemeClr val="dk1"/>
          </a:effectRef>
          <a:fontRef idx="minor">
            <a:schemeClr val="tx1"/>
          </a:fontRef>
        </p:style>
      </p:cxnSp>
      <p:sp>
        <p:nvSpPr>
          <p:cNvPr id="131" name="TextBox 130">
            <a:extLst>
              <a:ext uri="{FF2B5EF4-FFF2-40B4-BE49-F238E27FC236}">
                <a16:creationId xmlns:a16="http://schemas.microsoft.com/office/drawing/2014/main" id="{9F1E3146-CC45-4BB6-B05A-7A950FB63A2D}"/>
              </a:ext>
            </a:extLst>
          </p:cNvPr>
          <p:cNvSpPr txBox="1"/>
          <p:nvPr/>
        </p:nvSpPr>
        <p:spPr>
          <a:xfrm>
            <a:off x="7425845" y="6486781"/>
            <a:ext cx="420308" cy="276999"/>
          </a:xfrm>
          <a:prstGeom prst="rect">
            <a:avLst/>
          </a:prstGeom>
          <a:noFill/>
        </p:spPr>
        <p:txBody>
          <a:bodyPr wrap="none" rtlCol="0">
            <a:spAutoFit/>
          </a:bodyPr>
          <a:lstStyle/>
          <a:p>
            <a:r>
              <a:rPr lang="en-US" sz="1200" dirty="0"/>
              <a:t>100</a:t>
            </a:r>
          </a:p>
        </p:txBody>
      </p:sp>
      <p:sp>
        <p:nvSpPr>
          <p:cNvPr id="132" name="TextBox 131">
            <a:extLst>
              <a:ext uri="{FF2B5EF4-FFF2-40B4-BE49-F238E27FC236}">
                <a16:creationId xmlns:a16="http://schemas.microsoft.com/office/drawing/2014/main" id="{C85A2286-D231-4DE5-8068-498D4A097A0D}"/>
              </a:ext>
            </a:extLst>
          </p:cNvPr>
          <p:cNvSpPr txBox="1"/>
          <p:nvPr/>
        </p:nvSpPr>
        <p:spPr>
          <a:xfrm>
            <a:off x="5323310" y="6495111"/>
            <a:ext cx="263214" cy="276999"/>
          </a:xfrm>
          <a:prstGeom prst="rect">
            <a:avLst/>
          </a:prstGeom>
          <a:noFill/>
        </p:spPr>
        <p:txBody>
          <a:bodyPr wrap="none" rtlCol="0">
            <a:spAutoFit/>
          </a:bodyPr>
          <a:lstStyle/>
          <a:p>
            <a:r>
              <a:rPr lang="en-US" sz="1200" dirty="0"/>
              <a:t>0</a:t>
            </a:r>
          </a:p>
        </p:txBody>
      </p:sp>
      <p:cxnSp>
        <p:nvCxnSpPr>
          <p:cNvPr id="133" name="Straight Connector 132">
            <a:extLst>
              <a:ext uri="{FF2B5EF4-FFF2-40B4-BE49-F238E27FC236}">
                <a16:creationId xmlns:a16="http://schemas.microsoft.com/office/drawing/2014/main" id="{7B342D4A-0143-4066-8D11-6C19A4834B3A}"/>
              </a:ext>
            </a:extLst>
          </p:cNvPr>
          <p:cNvCxnSpPr/>
          <p:nvPr/>
        </p:nvCxnSpPr>
        <p:spPr>
          <a:xfrm>
            <a:off x="5454958" y="6474419"/>
            <a:ext cx="0" cy="91440"/>
          </a:xfrm>
          <a:prstGeom prst="line">
            <a:avLst/>
          </a:prstGeom>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C81E68E6-FB87-4B25-ADAE-F33B9A6A9420}"/>
              </a:ext>
            </a:extLst>
          </p:cNvPr>
          <p:cNvCxnSpPr/>
          <p:nvPr/>
        </p:nvCxnSpPr>
        <p:spPr>
          <a:xfrm>
            <a:off x="5999342" y="6474419"/>
            <a:ext cx="0" cy="91440"/>
          </a:xfrm>
          <a:prstGeom prst="line">
            <a:avLst/>
          </a:prstGeom>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F173A82D-039E-49A4-8B5E-CA65E50B638E}"/>
              </a:ext>
            </a:extLst>
          </p:cNvPr>
          <p:cNvCxnSpPr/>
          <p:nvPr/>
        </p:nvCxnSpPr>
        <p:spPr>
          <a:xfrm>
            <a:off x="7627948" y="6474419"/>
            <a:ext cx="0" cy="91440"/>
          </a:xfrm>
          <a:prstGeom prst="line">
            <a:avLst/>
          </a:prstGeom>
        </p:spPr>
        <p:style>
          <a:lnRef idx="1">
            <a:schemeClr val="dk1"/>
          </a:lnRef>
          <a:fillRef idx="0">
            <a:schemeClr val="dk1"/>
          </a:fillRef>
          <a:effectRef idx="0">
            <a:schemeClr val="dk1"/>
          </a:effectRef>
          <a:fontRef idx="minor">
            <a:schemeClr val="tx1"/>
          </a:fontRef>
        </p:style>
      </p:cxnSp>
      <p:sp>
        <p:nvSpPr>
          <p:cNvPr id="136" name="TextBox 135">
            <a:extLst>
              <a:ext uri="{FF2B5EF4-FFF2-40B4-BE49-F238E27FC236}">
                <a16:creationId xmlns:a16="http://schemas.microsoft.com/office/drawing/2014/main" id="{1F1D1101-B743-4C65-8338-8A17AA6B5AB3}"/>
              </a:ext>
            </a:extLst>
          </p:cNvPr>
          <p:cNvSpPr txBox="1"/>
          <p:nvPr/>
        </p:nvSpPr>
        <p:spPr>
          <a:xfrm>
            <a:off x="5088118" y="5671299"/>
            <a:ext cx="341760" cy="276999"/>
          </a:xfrm>
          <a:prstGeom prst="rect">
            <a:avLst/>
          </a:prstGeom>
          <a:noFill/>
        </p:spPr>
        <p:txBody>
          <a:bodyPr wrap="none" rtlCol="0">
            <a:spAutoFit/>
          </a:bodyPr>
          <a:lstStyle/>
          <a:p>
            <a:r>
              <a:rPr lang="en-US" sz="1200" dirty="0"/>
              <a:t>25</a:t>
            </a:r>
          </a:p>
        </p:txBody>
      </p:sp>
      <p:sp>
        <p:nvSpPr>
          <p:cNvPr id="137" name="TextBox 136">
            <a:extLst>
              <a:ext uri="{FF2B5EF4-FFF2-40B4-BE49-F238E27FC236}">
                <a16:creationId xmlns:a16="http://schemas.microsoft.com/office/drawing/2014/main" id="{379FCB24-E06A-47E1-9B48-70E7EA2DB186}"/>
              </a:ext>
            </a:extLst>
          </p:cNvPr>
          <p:cNvSpPr txBox="1"/>
          <p:nvPr/>
        </p:nvSpPr>
        <p:spPr>
          <a:xfrm>
            <a:off x="5166664" y="6332025"/>
            <a:ext cx="263214" cy="276999"/>
          </a:xfrm>
          <a:prstGeom prst="rect">
            <a:avLst/>
          </a:prstGeom>
          <a:noFill/>
        </p:spPr>
        <p:txBody>
          <a:bodyPr wrap="none" rtlCol="0">
            <a:spAutoFit/>
          </a:bodyPr>
          <a:lstStyle/>
          <a:p>
            <a:r>
              <a:rPr lang="en-US" sz="1200" dirty="0"/>
              <a:t>0</a:t>
            </a:r>
          </a:p>
        </p:txBody>
      </p:sp>
      <p:cxnSp>
        <p:nvCxnSpPr>
          <p:cNvPr id="138" name="Straight Connector 137">
            <a:extLst>
              <a:ext uri="{FF2B5EF4-FFF2-40B4-BE49-F238E27FC236}">
                <a16:creationId xmlns:a16="http://schemas.microsoft.com/office/drawing/2014/main" id="{49C14B92-9CB0-4EEF-9C63-AF8DA43605D2}"/>
              </a:ext>
            </a:extLst>
          </p:cNvPr>
          <p:cNvCxnSpPr>
            <a:cxnSpLocks/>
          </p:cNvCxnSpPr>
          <p:nvPr/>
        </p:nvCxnSpPr>
        <p:spPr>
          <a:xfrm rot="5400000">
            <a:off x="5387958" y="4522873"/>
            <a:ext cx="0" cy="91440"/>
          </a:xfrm>
          <a:prstGeom prst="line">
            <a:avLst/>
          </a:prstGeom>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65830ED4-4DDE-47F8-B67B-966A941D185F}"/>
              </a:ext>
            </a:extLst>
          </p:cNvPr>
          <p:cNvCxnSpPr>
            <a:cxnSpLocks/>
          </p:cNvCxnSpPr>
          <p:nvPr/>
        </p:nvCxnSpPr>
        <p:spPr>
          <a:xfrm rot="5400000">
            <a:off x="5387958" y="5770306"/>
            <a:ext cx="0" cy="91440"/>
          </a:xfrm>
          <a:prstGeom prst="line">
            <a:avLst/>
          </a:prstGeom>
        </p:spPr>
        <p:style>
          <a:lnRef idx="1">
            <a:schemeClr val="dk1"/>
          </a:lnRef>
          <a:fillRef idx="0">
            <a:schemeClr val="dk1"/>
          </a:fillRef>
          <a:effectRef idx="0">
            <a:schemeClr val="dk1"/>
          </a:effectRef>
          <a:fontRef idx="minor">
            <a:schemeClr val="tx1"/>
          </a:fontRef>
        </p:style>
      </p:cxnSp>
      <p:cxnSp>
        <p:nvCxnSpPr>
          <p:cNvPr id="140" name="Straight Connector 139">
            <a:extLst>
              <a:ext uri="{FF2B5EF4-FFF2-40B4-BE49-F238E27FC236}">
                <a16:creationId xmlns:a16="http://schemas.microsoft.com/office/drawing/2014/main" id="{0D8721B7-CD80-470F-8AA7-7B27FB860069}"/>
              </a:ext>
            </a:extLst>
          </p:cNvPr>
          <p:cNvCxnSpPr>
            <a:cxnSpLocks/>
          </p:cNvCxnSpPr>
          <p:nvPr/>
        </p:nvCxnSpPr>
        <p:spPr>
          <a:xfrm rot="5400000">
            <a:off x="5387958" y="6434797"/>
            <a:ext cx="0" cy="91440"/>
          </a:xfrm>
          <a:prstGeom prst="line">
            <a:avLst/>
          </a:prstGeom>
        </p:spPr>
        <p:style>
          <a:lnRef idx="1">
            <a:schemeClr val="dk1"/>
          </a:lnRef>
          <a:fillRef idx="0">
            <a:schemeClr val="dk1"/>
          </a:fillRef>
          <a:effectRef idx="0">
            <a:schemeClr val="dk1"/>
          </a:effectRef>
          <a:fontRef idx="minor">
            <a:schemeClr val="tx1"/>
          </a:fontRef>
        </p:style>
      </p:cxnSp>
      <p:cxnSp>
        <p:nvCxnSpPr>
          <p:cNvPr id="141" name="Straight Connector 140">
            <a:extLst>
              <a:ext uri="{FF2B5EF4-FFF2-40B4-BE49-F238E27FC236}">
                <a16:creationId xmlns:a16="http://schemas.microsoft.com/office/drawing/2014/main" id="{6C8A7AA9-15F8-4A88-B9A9-FA877DF75491}"/>
              </a:ext>
            </a:extLst>
          </p:cNvPr>
          <p:cNvCxnSpPr>
            <a:cxnSpLocks/>
          </p:cNvCxnSpPr>
          <p:nvPr/>
        </p:nvCxnSpPr>
        <p:spPr>
          <a:xfrm rot="5400000">
            <a:off x="5387958" y="3908903"/>
            <a:ext cx="0" cy="91440"/>
          </a:xfrm>
          <a:prstGeom prst="line">
            <a:avLst/>
          </a:prstGeom>
        </p:spPr>
        <p:style>
          <a:lnRef idx="1">
            <a:schemeClr val="dk1"/>
          </a:lnRef>
          <a:fillRef idx="0">
            <a:schemeClr val="dk1"/>
          </a:fillRef>
          <a:effectRef idx="0">
            <a:schemeClr val="dk1"/>
          </a:effectRef>
          <a:fontRef idx="minor">
            <a:schemeClr val="tx1"/>
          </a:fontRef>
        </p:style>
      </p:cxnSp>
      <p:cxnSp>
        <p:nvCxnSpPr>
          <p:cNvPr id="142" name="Straight Connector 141">
            <a:extLst>
              <a:ext uri="{FF2B5EF4-FFF2-40B4-BE49-F238E27FC236}">
                <a16:creationId xmlns:a16="http://schemas.microsoft.com/office/drawing/2014/main" id="{D6C34C88-6A60-484F-9EE5-A6A55DAF9F9E}"/>
              </a:ext>
            </a:extLst>
          </p:cNvPr>
          <p:cNvCxnSpPr>
            <a:cxnSpLocks/>
          </p:cNvCxnSpPr>
          <p:nvPr/>
        </p:nvCxnSpPr>
        <p:spPr>
          <a:xfrm rot="16200000" flipH="1">
            <a:off x="4150469" y="5203572"/>
            <a:ext cx="2560320" cy="6098"/>
          </a:xfrm>
          <a:prstGeom prst="line">
            <a:avLst/>
          </a:prstGeom>
        </p:spPr>
        <p:style>
          <a:lnRef idx="1">
            <a:schemeClr val="dk1"/>
          </a:lnRef>
          <a:fillRef idx="0">
            <a:schemeClr val="dk1"/>
          </a:fillRef>
          <a:effectRef idx="0">
            <a:schemeClr val="dk1"/>
          </a:effectRef>
          <a:fontRef idx="minor">
            <a:schemeClr val="tx1"/>
          </a:fontRef>
        </p:style>
      </p:cxnSp>
      <p:sp>
        <p:nvSpPr>
          <p:cNvPr id="143" name="TextBox 142">
            <a:extLst>
              <a:ext uri="{FF2B5EF4-FFF2-40B4-BE49-F238E27FC236}">
                <a16:creationId xmlns:a16="http://schemas.microsoft.com/office/drawing/2014/main" id="{4726A54F-9B6B-4AA3-A09B-4F93A367A9EF}"/>
              </a:ext>
            </a:extLst>
          </p:cNvPr>
          <p:cNvSpPr txBox="1"/>
          <p:nvPr/>
        </p:nvSpPr>
        <p:spPr>
          <a:xfrm>
            <a:off x="5088118" y="5052586"/>
            <a:ext cx="341760" cy="276999"/>
          </a:xfrm>
          <a:prstGeom prst="rect">
            <a:avLst/>
          </a:prstGeom>
          <a:noFill/>
        </p:spPr>
        <p:txBody>
          <a:bodyPr wrap="none" rtlCol="0">
            <a:spAutoFit/>
          </a:bodyPr>
          <a:lstStyle/>
          <a:p>
            <a:r>
              <a:rPr lang="en-US" sz="1200" dirty="0"/>
              <a:t>50</a:t>
            </a:r>
          </a:p>
        </p:txBody>
      </p:sp>
      <p:cxnSp>
        <p:nvCxnSpPr>
          <p:cNvPr id="144" name="Straight Connector 143">
            <a:extLst>
              <a:ext uri="{FF2B5EF4-FFF2-40B4-BE49-F238E27FC236}">
                <a16:creationId xmlns:a16="http://schemas.microsoft.com/office/drawing/2014/main" id="{C7F3E8E2-3C55-46AD-84D4-82BB5A1D2F44}"/>
              </a:ext>
            </a:extLst>
          </p:cNvPr>
          <p:cNvCxnSpPr>
            <a:cxnSpLocks/>
          </p:cNvCxnSpPr>
          <p:nvPr/>
        </p:nvCxnSpPr>
        <p:spPr>
          <a:xfrm rot="5400000">
            <a:off x="5387958" y="5143476"/>
            <a:ext cx="0" cy="91440"/>
          </a:xfrm>
          <a:prstGeom prst="line">
            <a:avLst/>
          </a:prstGeom>
        </p:spPr>
        <p:style>
          <a:lnRef idx="1">
            <a:schemeClr val="dk1"/>
          </a:lnRef>
          <a:fillRef idx="0">
            <a:schemeClr val="dk1"/>
          </a:fillRef>
          <a:effectRef idx="0">
            <a:schemeClr val="dk1"/>
          </a:effectRef>
          <a:fontRef idx="minor">
            <a:schemeClr val="tx1"/>
          </a:fontRef>
        </p:style>
      </p:cxnSp>
      <p:sp>
        <p:nvSpPr>
          <p:cNvPr id="145" name="TextBox 144">
            <a:extLst>
              <a:ext uri="{FF2B5EF4-FFF2-40B4-BE49-F238E27FC236}">
                <a16:creationId xmlns:a16="http://schemas.microsoft.com/office/drawing/2014/main" id="{C3609BDE-5483-4962-8EA5-1C2D29F99545}"/>
              </a:ext>
            </a:extLst>
          </p:cNvPr>
          <p:cNvSpPr txBox="1"/>
          <p:nvPr/>
        </p:nvSpPr>
        <p:spPr>
          <a:xfrm>
            <a:off x="6636257" y="6108746"/>
            <a:ext cx="1156086" cy="400110"/>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PRE AUC: 0.79</a:t>
            </a:r>
          </a:p>
          <a:p>
            <a:r>
              <a:rPr lang="en-US" sz="1000" dirty="0">
                <a:latin typeface="Arial" panose="020B0604020202020204" pitchFamily="34" charset="0"/>
                <a:cs typeface="Arial" panose="020B0604020202020204" pitchFamily="34" charset="0"/>
              </a:rPr>
              <a:t>POST AUC: 0.91</a:t>
            </a:r>
          </a:p>
        </p:txBody>
      </p:sp>
      <p:sp>
        <p:nvSpPr>
          <p:cNvPr id="146" name="TextBox 145">
            <a:extLst>
              <a:ext uri="{FF2B5EF4-FFF2-40B4-BE49-F238E27FC236}">
                <a16:creationId xmlns:a16="http://schemas.microsoft.com/office/drawing/2014/main" id="{EEB00F61-96D3-4DA9-B6C8-11FBC58859E7}"/>
              </a:ext>
            </a:extLst>
          </p:cNvPr>
          <p:cNvSpPr txBox="1"/>
          <p:nvPr/>
        </p:nvSpPr>
        <p:spPr>
          <a:xfrm>
            <a:off x="5088118" y="4414134"/>
            <a:ext cx="341760" cy="276999"/>
          </a:xfrm>
          <a:prstGeom prst="rect">
            <a:avLst/>
          </a:prstGeom>
          <a:noFill/>
        </p:spPr>
        <p:txBody>
          <a:bodyPr wrap="none" rtlCol="0">
            <a:spAutoFit/>
          </a:bodyPr>
          <a:lstStyle/>
          <a:p>
            <a:r>
              <a:rPr lang="en-US" sz="1200" dirty="0"/>
              <a:t>75</a:t>
            </a:r>
          </a:p>
        </p:txBody>
      </p:sp>
      <p:sp>
        <p:nvSpPr>
          <p:cNvPr id="147" name="TextBox 146">
            <a:extLst>
              <a:ext uri="{FF2B5EF4-FFF2-40B4-BE49-F238E27FC236}">
                <a16:creationId xmlns:a16="http://schemas.microsoft.com/office/drawing/2014/main" id="{808429C3-36A1-447B-B78B-D35940E9A3CB}"/>
              </a:ext>
            </a:extLst>
          </p:cNvPr>
          <p:cNvSpPr txBox="1"/>
          <p:nvPr/>
        </p:nvSpPr>
        <p:spPr>
          <a:xfrm>
            <a:off x="5009570" y="3819274"/>
            <a:ext cx="420308" cy="276999"/>
          </a:xfrm>
          <a:prstGeom prst="rect">
            <a:avLst/>
          </a:prstGeom>
          <a:noFill/>
        </p:spPr>
        <p:txBody>
          <a:bodyPr wrap="none" rtlCol="0">
            <a:spAutoFit/>
          </a:bodyPr>
          <a:lstStyle/>
          <a:p>
            <a:r>
              <a:rPr lang="en-US" sz="1200" dirty="0"/>
              <a:t>100</a:t>
            </a:r>
          </a:p>
        </p:txBody>
      </p:sp>
      <p:cxnSp>
        <p:nvCxnSpPr>
          <p:cNvPr id="148" name="Straight Connector 147">
            <a:extLst>
              <a:ext uri="{FF2B5EF4-FFF2-40B4-BE49-F238E27FC236}">
                <a16:creationId xmlns:a16="http://schemas.microsoft.com/office/drawing/2014/main" id="{96E1C7C6-6E55-4A89-9CE4-FEC814C02B91}"/>
              </a:ext>
            </a:extLst>
          </p:cNvPr>
          <p:cNvCxnSpPr/>
          <p:nvPr/>
        </p:nvCxnSpPr>
        <p:spPr>
          <a:xfrm>
            <a:off x="6543768" y="6474419"/>
            <a:ext cx="0" cy="91440"/>
          </a:xfrm>
          <a:prstGeom prst="line">
            <a:avLst/>
          </a:prstGeom>
        </p:spPr>
        <p:style>
          <a:lnRef idx="1">
            <a:schemeClr val="dk1"/>
          </a:lnRef>
          <a:fillRef idx="0">
            <a:schemeClr val="dk1"/>
          </a:fillRef>
          <a:effectRef idx="0">
            <a:schemeClr val="dk1"/>
          </a:effectRef>
          <a:fontRef idx="minor">
            <a:schemeClr val="tx1"/>
          </a:fontRef>
        </p:style>
      </p:cxnSp>
      <p:cxnSp>
        <p:nvCxnSpPr>
          <p:cNvPr id="149" name="Straight Connector 148">
            <a:extLst>
              <a:ext uri="{FF2B5EF4-FFF2-40B4-BE49-F238E27FC236}">
                <a16:creationId xmlns:a16="http://schemas.microsoft.com/office/drawing/2014/main" id="{1CE74E70-77DB-49AD-8541-7B4BEF89BDD9}"/>
              </a:ext>
            </a:extLst>
          </p:cNvPr>
          <p:cNvCxnSpPr/>
          <p:nvPr/>
        </p:nvCxnSpPr>
        <p:spPr>
          <a:xfrm>
            <a:off x="7096220" y="6474419"/>
            <a:ext cx="0" cy="91440"/>
          </a:xfrm>
          <a:prstGeom prst="line">
            <a:avLst/>
          </a:prstGeom>
        </p:spPr>
        <p:style>
          <a:lnRef idx="1">
            <a:schemeClr val="dk1"/>
          </a:lnRef>
          <a:fillRef idx="0">
            <a:schemeClr val="dk1"/>
          </a:fillRef>
          <a:effectRef idx="0">
            <a:schemeClr val="dk1"/>
          </a:effectRef>
          <a:fontRef idx="minor">
            <a:schemeClr val="tx1"/>
          </a:fontRef>
        </p:style>
      </p:cxnSp>
      <p:sp>
        <p:nvSpPr>
          <p:cNvPr id="150" name="TextBox 149">
            <a:extLst>
              <a:ext uri="{FF2B5EF4-FFF2-40B4-BE49-F238E27FC236}">
                <a16:creationId xmlns:a16="http://schemas.microsoft.com/office/drawing/2014/main" id="{CC175DFD-8820-47D3-9521-F7D38995072B}"/>
              </a:ext>
            </a:extLst>
          </p:cNvPr>
          <p:cNvSpPr txBox="1"/>
          <p:nvPr/>
        </p:nvSpPr>
        <p:spPr>
          <a:xfrm>
            <a:off x="5834395" y="6495111"/>
            <a:ext cx="341760" cy="276999"/>
          </a:xfrm>
          <a:prstGeom prst="rect">
            <a:avLst/>
          </a:prstGeom>
          <a:noFill/>
        </p:spPr>
        <p:txBody>
          <a:bodyPr wrap="none" rtlCol="0">
            <a:spAutoFit/>
          </a:bodyPr>
          <a:lstStyle/>
          <a:p>
            <a:r>
              <a:rPr lang="en-US" sz="1200" dirty="0"/>
              <a:t>25</a:t>
            </a:r>
          </a:p>
        </p:txBody>
      </p:sp>
      <p:sp>
        <p:nvSpPr>
          <p:cNvPr id="151" name="TextBox 150">
            <a:extLst>
              <a:ext uri="{FF2B5EF4-FFF2-40B4-BE49-F238E27FC236}">
                <a16:creationId xmlns:a16="http://schemas.microsoft.com/office/drawing/2014/main" id="{97BAC6F7-049D-4AFD-86F8-88F94890B098}"/>
              </a:ext>
            </a:extLst>
          </p:cNvPr>
          <p:cNvSpPr txBox="1"/>
          <p:nvPr/>
        </p:nvSpPr>
        <p:spPr>
          <a:xfrm>
            <a:off x="6378778" y="6495111"/>
            <a:ext cx="341760" cy="276999"/>
          </a:xfrm>
          <a:prstGeom prst="rect">
            <a:avLst/>
          </a:prstGeom>
          <a:noFill/>
        </p:spPr>
        <p:txBody>
          <a:bodyPr wrap="none" rtlCol="0">
            <a:spAutoFit/>
          </a:bodyPr>
          <a:lstStyle/>
          <a:p>
            <a:r>
              <a:rPr lang="en-US" sz="1200" dirty="0"/>
              <a:t>50</a:t>
            </a:r>
          </a:p>
        </p:txBody>
      </p:sp>
      <p:sp>
        <p:nvSpPr>
          <p:cNvPr id="152" name="TextBox 151">
            <a:extLst>
              <a:ext uri="{FF2B5EF4-FFF2-40B4-BE49-F238E27FC236}">
                <a16:creationId xmlns:a16="http://schemas.microsoft.com/office/drawing/2014/main" id="{A30ECFEE-2915-4B17-9312-EAD52175872A}"/>
              </a:ext>
            </a:extLst>
          </p:cNvPr>
          <p:cNvSpPr txBox="1"/>
          <p:nvPr/>
        </p:nvSpPr>
        <p:spPr>
          <a:xfrm>
            <a:off x="6925340" y="6495111"/>
            <a:ext cx="341760" cy="276999"/>
          </a:xfrm>
          <a:prstGeom prst="rect">
            <a:avLst/>
          </a:prstGeom>
          <a:noFill/>
        </p:spPr>
        <p:txBody>
          <a:bodyPr wrap="none" rtlCol="0">
            <a:spAutoFit/>
          </a:bodyPr>
          <a:lstStyle/>
          <a:p>
            <a:r>
              <a:rPr lang="en-US" sz="1200" dirty="0"/>
              <a:t>75</a:t>
            </a:r>
          </a:p>
        </p:txBody>
      </p:sp>
      <p:sp>
        <p:nvSpPr>
          <p:cNvPr id="153" name="TextBox 152">
            <a:extLst>
              <a:ext uri="{FF2B5EF4-FFF2-40B4-BE49-F238E27FC236}">
                <a16:creationId xmlns:a16="http://schemas.microsoft.com/office/drawing/2014/main" id="{2F4F03BD-9813-4DB8-8566-D1A5AF1C0E2E}"/>
              </a:ext>
            </a:extLst>
          </p:cNvPr>
          <p:cNvSpPr txBox="1"/>
          <p:nvPr/>
        </p:nvSpPr>
        <p:spPr>
          <a:xfrm>
            <a:off x="11116049" y="6519797"/>
            <a:ext cx="1082348"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Figure 3</a:t>
            </a:r>
          </a:p>
        </p:txBody>
      </p:sp>
    </p:spTree>
    <p:extLst>
      <p:ext uri="{BB962C8B-B14F-4D97-AF65-F5344CB8AC3E}">
        <p14:creationId xmlns:p14="http://schemas.microsoft.com/office/powerpoint/2010/main" val="2790327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39F0A0-6145-42F1-AFCF-B15C05882703}"/>
              </a:ext>
            </a:extLst>
          </p:cNvPr>
          <p:cNvSpPr txBox="1"/>
          <p:nvPr/>
        </p:nvSpPr>
        <p:spPr>
          <a:xfrm>
            <a:off x="11116049" y="6519797"/>
            <a:ext cx="1082348"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Figure 4</a:t>
            </a:r>
          </a:p>
        </p:txBody>
      </p:sp>
      <p:sp>
        <p:nvSpPr>
          <p:cNvPr id="7" name="TextBox 6">
            <a:extLst>
              <a:ext uri="{FF2B5EF4-FFF2-40B4-BE49-F238E27FC236}">
                <a16:creationId xmlns:a16="http://schemas.microsoft.com/office/drawing/2014/main" id="{13A07C37-A026-40C5-AA7C-F698A2BA7BB7}"/>
              </a:ext>
            </a:extLst>
          </p:cNvPr>
          <p:cNvSpPr txBox="1"/>
          <p:nvPr/>
        </p:nvSpPr>
        <p:spPr>
          <a:xfrm>
            <a:off x="0" y="268"/>
            <a:ext cx="351378" cy="369460"/>
          </a:xfrm>
          <a:prstGeom prst="rect">
            <a:avLst/>
          </a:prstGeom>
          <a:solidFill>
            <a:schemeClr val="bg1"/>
          </a:solidFill>
        </p:spPr>
        <p:txBody>
          <a:bodyPr wrap="none" rtlCol="0">
            <a:spAutoFit/>
          </a:bodyPr>
          <a:lstStyle/>
          <a:p>
            <a:r>
              <a:rPr lang="en-US" sz="1801" b="1" dirty="0">
                <a:latin typeface="Arial" panose="020B0604020202020204" pitchFamily="34" charset="0"/>
                <a:cs typeface="Arial" panose="020B0604020202020204" pitchFamily="34" charset="0"/>
              </a:rPr>
              <a:t>A</a:t>
            </a:r>
          </a:p>
        </p:txBody>
      </p:sp>
      <p:sp>
        <p:nvSpPr>
          <p:cNvPr id="26" name="22 Rectángulo">
            <a:extLst>
              <a:ext uri="{FF2B5EF4-FFF2-40B4-BE49-F238E27FC236}">
                <a16:creationId xmlns:a16="http://schemas.microsoft.com/office/drawing/2014/main" id="{D02E0C75-7CAF-4F96-86E0-7328EDAC683D}"/>
              </a:ext>
            </a:extLst>
          </p:cNvPr>
          <p:cNvSpPr/>
          <p:nvPr/>
        </p:nvSpPr>
        <p:spPr>
          <a:xfrm>
            <a:off x="1545756" y="102600"/>
            <a:ext cx="3487193" cy="2633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defRPr/>
            </a:pPr>
            <a:r>
              <a:rPr lang="en-US" sz="1600" b="1" kern="0" dirty="0">
                <a:solidFill>
                  <a:schemeClr val="tx1">
                    <a:lumMod val="50000"/>
                  </a:schemeClr>
                </a:solidFill>
                <a:latin typeface="Arial" panose="020B0604020202020204" pitchFamily="34" charset="0"/>
                <a:cs typeface="Arial" panose="020B0604020202020204" pitchFamily="34" charset="0"/>
              </a:rPr>
              <a:t>D1 pCR vs Non-pCR</a:t>
            </a:r>
          </a:p>
        </p:txBody>
      </p:sp>
      <p:sp>
        <p:nvSpPr>
          <p:cNvPr id="36" name="TextBox 35">
            <a:extLst>
              <a:ext uri="{FF2B5EF4-FFF2-40B4-BE49-F238E27FC236}">
                <a16:creationId xmlns:a16="http://schemas.microsoft.com/office/drawing/2014/main" id="{57B505B2-0974-4674-BE85-C13C5C44B793}"/>
              </a:ext>
            </a:extLst>
          </p:cNvPr>
          <p:cNvSpPr txBox="1"/>
          <p:nvPr/>
        </p:nvSpPr>
        <p:spPr>
          <a:xfrm>
            <a:off x="5915645" y="0"/>
            <a:ext cx="351378" cy="369460"/>
          </a:xfrm>
          <a:prstGeom prst="rect">
            <a:avLst/>
          </a:prstGeom>
          <a:solidFill>
            <a:schemeClr val="bg1"/>
          </a:solidFill>
        </p:spPr>
        <p:txBody>
          <a:bodyPr wrap="none" rtlCol="0">
            <a:spAutoFit/>
          </a:bodyPr>
          <a:lstStyle/>
          <a:p>
            <a:r>
              <a:rPr lang="en-US" sz="1801" b="1" dirty="0">
                <a:latin typeface="Arial" panose="020B0604020202020204" pitchFamily="34" charset="0"/>
                <a:cs typeface="Arial" panose="020B0604020202020204" pitchFamily="34" charset="0"/>
              </a:rPr>
              <a:t>B</a:t>
            </a:r>
          </a:p>
        </p:txBody>
      </p:sp>
      <p:sp>
        <p:nvSpPr>
          <p:cNvPr id="51" name="22 Rectángulo">
            <a:extLst>
              <a:ext uri="{FF2B5EF4-FFF2-40B4-BE49-F238E27FC236}">
                <a16:creationId xmlns:a16="http://schemas.microsoft.com/office/drawing/2014/main" id="{83CFA967-87A3-4B41-8371-36B49C1A0D72}"/>
              </a:ext>
            </a:extLst>
          </p:cNvPr>
          <p:cNvSpPr/>
          <p:nvPr/>
        </p:nvSpPr>
        <p:spPr>
          <a:xfrm>
            <a:off x="7669948" y="102600"/>
            <a:ext cx="3487193" cy="2633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defRPr/>
            </a:pPr>
            <a:r>
              <a:rPr lang="en-US" sz="1600" b="1" kern="0" dirty="0">
                <a:solidFill>
                  <a:schemeClr val="tx1">
                    <a:lumMod val="50000"/>
                  </a:schemeClr>
                </a:solidFill>
                <a:latin typeface="Arial" panose="020B0604020202020204" pitchFamily="34" charset="0"/>
                <a:cs typeface="Arial" panose="020B0604020202020204" pitchFamily="34" charset="0"/>
              </a:rPr>
              <a:t>D8 pCR vs Non-pCR</a:t>
            </a:r>
          </a:p>
        </p:txBody>
      </p:sp>
      <p:pic>
        <p:nvPicPr>
          <p:cNvPr id="5" name="Picture 4">
            <a:extLst>
              <a:ext uri="{FF2B5EF4-FFF2-40B4-BE49-F238E27FC236}">
                <a16:creationId xmlns:a16="http://schemas.microsoft.com/office/drawing/2014/main" id="{B62A9E1A-7EF3-4B1D-8896-A199EFEA5143}"/>
              </a:ext>
            </a:extLst>
          </p:cNvPr>
          <p:cNvPicPr>
            <a:picLocks noChangeAspect="1"/>
          </p:cNvPicPr>
          <p:nvPr/>
        </p:nvPicPr>
        <p:blipFill rotWithShape="1">
          <a:blip r:embed="rId3"/>
          <a:srcRect l="6541" t="3981" r="3164" b="5217"/>
          <a:stretch/>
        </p:blipFill>
        <p:spPr>
          <a:xfrm>
            <a:off x="6825631" y="375280"/>
            <a:ext cx="5057095" cy="5114371"/>
          </a:xfrm>
          <a:prstGeom prst="rect">
            <a:avLst/>
          </a:prstGeom>
        </p:spPr>
      </p:pic>
      <p:pic>
        <p:nvPicPr>
          <p:cNvPr id="8" name="Picture 7">
            <a:extLst>
              <a:ext uri="{FF2B5EF4-FFF2-40B4-BE49-F238E27FC236}">
                <a16:creationId xmlns:a16="http://schemas.microsoft.com/office/drawing/2014/main" id="{E6FAFABD-3A2A-4F91-BD00-359E8577145B}"/>
              </a:ext>
            </a:extLst>
          </p:cNvPr>
          <p:cNvPicPr>
            <a:picLocks noChangeAspect="1"/>
          </p:cNvPicPr>
          <p:nvPr/>
        </p:nvPicPr>
        <p:blipFill rotWithShape="1">
          <a:blip r:embed="rId4"/>
          <a:srcRect l="4051" t="5358" b="4403"/>
          <a:stretch/>
        </p:blipFill>
        <p:spPr>
          <a:xfrm>
            <a:off x="700977" y="420451"/>
            <a:ext cx="5485045" cy="5136185"/>
          </a:xfrm>
          <a:prstGeom prst="rect">
            <a:avLst/>
          </a:prstGeom>
        </p:spPr>
      </p:pic>
      <p:sp>
        <p:nvSpPr>
          <p:cNvPr id="9" name="TextBox 8">
            <a:extLst>
              <a:ext uri="{FF2B5EF4-FFF2-40B4-BE49-F238E27FC236}">
                <a16:creationId xmlns:a16="http://schemas.microsoft.com/office/drawing/2014/main" id="{DE8F59BE-C8ED-4B08-AFCC-3192BDB9FE46}"/>
              </a:ext>
            </a:extLst>
          </p:cNvPr>
          <p:cNvSpPr txBox="1"/>
          <p:nvPr/>
        </p:nvSpPr>
        <p:spPr>
          <a:xfrm rot="16200000">
            <a:off x="-698269" y="3006994"/>
            <a:ext cx="1776448" cy="276999"/>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-log10 adjusted p-value</a:t>
            </a:r>
          </a:p>
        </p:txBody>
      </p:sp>
      <p:sp>
        <p:nvSpPr>
          <p:cNvPr id="10" name="TextBox 9">
            <a:extLst>
              <a:ext uri="{FF2B5EF4-FFF2-40B4-BE49-F238E27FC236}">
                <a16:creationId xmlns:a16="http://schemas.microsoft.com/office/drawing/2014/main" id="{C8F64F6B-5B16-4946-B504-FDFE41C1CBC3}"/>
              </a:ext>
            </a:extLst>
          </p:cNvPr>
          <p:cNvSpPr txBox="1"/>
          <p:nvPr/>
        </p:nvSpPr>
        <p:spPr>
          <a:xfrm>
            <a:off x="2733516" y="5842712"/>
            <a:ext cx="1359668" cy="276999"/>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Log2 fold change</a:t>
            </a:r>
          </a:p>
        </p:txBody>
      </p:sp>
      <p:cxnSp>
        <p:nvCxnSpPr>
          <p:cNvPr id="11" name="Straight Connector 10">
            <a:extLst>
              <a:ext uri="{FF2B5EF4-FFF2-40B4-BE49-F238E27FC236}">
                <a16:creationId xmlns:a16="http://schemas.microsoft.com/office/drawing/2014/main" id="{1CD581FB-6307-45D3-9393-D4DAD62CF143}"/>
              </a:ext>
            </a:extLst>
          </p:cNvPr>
          <p:cNvCxnSpPr>
            <a:cxnSpLocks/>
          </p:cNvCxnSpPr>
          <p:nvPr/>
        </p:nvCxnSpPr>
        <p:spPr>
          <a:xfrm flipH="1">
            <a:off x="692626" y="5556637"/>
            <a:ext cx="5261457" cy="8354"/>
          </a:xfrm>
          <a:prstGeom prst="line">
            <a:avLst/>
          </a:prstGeom>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7BAD5E7B-0267-450F-8F51-8C2915B9BABF}"/>
              </a:ext>
            </a:extLst>
          </p:cNvPr>
          <p:cNvSpPr txBox="1"/>
          <p:nvPr/>
        </p:nvSpPr>
        <p:spPr>
          <a:xfrm>
            <a:off x="3275694" y="5617967"/>
            <a:ext cx="360603" cy="379489"/>
          </a:xfrm>
          <a:prstGeom prst="rect">
            <a:avLst/>
          </a:prstGeom>
          <a:noFill/>
        </p:spPr>
        <p:txBody>
          <a:bodyPr wrap="none" rtlCol="0">
            <a:spAutoFit/>
          </a:bodyPr>
          <a:lstStyle/>
          <a:p>
            <a:r>
              <a:rPr lang="en-US" sz="1200" dirty="0"/>
              <a:t>0</a:t>
            </a:r>
          </a:p>
        </p:txBody>
      </p:sp>
      <p:sp>
        <p:nvSpPr>
          <p:cNvPr id="13" name="TextBox 12">
            <a:extLst>
              <a:ext uri="{FF2B5EF4-FFF2-40B4-BE49-F238E27FC236}">
                <a16:creationId xmlns:a16="http://schemas.microsoft.com/office/drawing/2014/main" id="{4027726E-8EBF-4048-AA6A-6BB8770F6F5C}"/>
              </a:ext>
            </a:extLst>
          </p:cNvPr>
          <p:cNvSpPr txBox="1"/>
          <p:nvPr/>
        </p:nvSpPr>
        <p:spPr>
          <a:xfrm>
            <a:off x="5679094" y="5617967"/>
            <a:ext cx="468211" cy="379489"/>
          </a:xfrm>
          <a:prstGeom prst="rect">
            <a:avLst/>
          </a:prstGeom>
          <a:noFill/>
        </p:spPr>
        <p:txBody>
          <a:bodyPr wrap="none" rtlCol="0">
            <a:spAutoFit/>
          </a:bodyPr>
          <a:lstStyle/>
          <a:p>
            <a:r>
              <a:rPr lang="en-US" sz="1200" dirty="0"/>
              <a:t>10</a:t>
            </a:r>
          </a:p>
        </p:txBody>
      </p:sp>
      <p:sp>
        <p:nvSpPr>
          <p:cNvPr id="14" name="TextBox 13">
            <a:extLst>
              <a:ext uri="{FF2B5EF4-FFF2-40B4-BE49-F238E27FC236}">
                <a16:creationId xmlns:a16="http://schemas.microsoft.com/office/drawing/2014/main" id="{78C9766A-07CD-4881-8EA3-CDEA67E56F53}"/>
              </a:ext>
            </a:extLst>
          </p:cNvPr>
          <p:cNvSpPr txBox="1"/>
          <p:nvPr/>
        </p:nvSpPr>
        <p:spPr>
          <a:xfrm>
            <a:off x="697623" y="5617967"/>
            <a:ext cx="531900" cy="379489"/>
          </a:xfrm>
          <a:prstGeom prst="rect">
            <a:avLst/>
          </a:prstGeom>
          <a:noFill/>
        </p:spPr>
        <p:txBody>
          <a:bodyPr wrap="none" rtlCol="0">
            <a:spAutoFit/>
          </a:bodyPr>
          <a:lstStyle/>
          <a:p>
            <a:r>
              <a:rPr lang="en-US" sz="1200" dirty="0"/>
              <a:t>-10</a:t>
            </a:r>
          </a:p>
        </p:txBody>
      </p:sp>
      <p:cxnSp>
        <p:nvCxnSpPr>
          <p:cNvPr id="15" name="Straight Connector 14">
            <a:extLst>
              <a:ext uri="{FF2B5EF4-FFF2-40B4-BE49-F238E27FC236}">
                <a16:creationId xmlns:a16="http://schemas.microsoft.com/office/drawing/2014/main" id="{633DD7AB-263D-468E-8503-87FE1C095126}"/>
              </a:ext>
            </a:extLst>
          </p:cNvPr>
          <p:cNvCxnSpPr/>
          <p:nvPr/>
        </p:nvCxnSpPr>
        <p:spPr>
          <a:xfrm>
            <a:off x="935687" y="5556637"/>
            <a:ext cx="0" cy="125273"/>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7F09D097-E657-48F8-A30B-1166699C581C}"/>
              </a:ext>
            </a:extLst>
          </p:cNvPr>
          <p:cNvCxnSpPr/>
          <p:nvPr/>
        </p:nvCxnSpPr>
        <p:spPr>
          <a:xfrm>
            <a:off x="3394817" y="5556637"/>
            <a:ext cx="0" cy="125273"/>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3B283A21-146D-45EB-B788-A8C6BE4727F1}"/>
              </a:ext>
            </a:extLst>
          </p:cNvPr>
          <p:cNvCxnSpPr/>
          <p:nvPr/>
        </p:nvCxnSpPr>
        <p:spPr>
          <a:xfrm>
            <a:off x="5862105" y="5556637"/>
            <a:ext cx="0" cy="125273"/>
          </a:xfrm>
          <a:prstGeom prst="line">
            <a:avLst/>
          </a:prstGeom>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4BD04C7B-2E29-4D7B-BFE5-EBE8CE6F4C34}"/>
              </a:ext>
            </a:extLst>
          </p:cNvPr>
          <p:cNvSpPr txBox="1"/>
          <p:nvPr/>
        </p:nvSpPr>
        <p:spPr>
          <a:xfrm>
            <a:off x="327845" y="3248018"/>
            <a:ext cx="360603" cy="379489"/>
          </a:xfrm>
          <a:prstGeom prst="rect">
            <a:avLst/>
          </a:prstGeom>
          <a:noFill/>
        </p:spPr>
        <p:txBody>
          <a:bodyPr wrap="none" rtlCol="0">
            <a:spAutoFit/>
          </a:bodyPr>
          <a:lstStyle/>
          <a:p>
            <a:r>
              <a:rPr lang="en-US" sz="1200" dirty="0"/>
              <a:t>2</a:t>
            </a:r>
          </a:p>
        </p:txBody>
      </p:sp>
      <p:sp>
        <p:nvSpPr>
          <p:cNvPr id="19" name="TextBox 18">
            <a:extLst>
              <a:ext uri="{FF2B5EF4-FFF2-40B4-BE49-F238E27FC236}">
                <a16:creationId xmlns:a16="http://schemas.microsoft.com/office/drawing/2014/main" id="{191A570A-96C9-428D-9B9C-E75C087E0D5D}"/>
              </a:ext>
            </a:extLst>
          </p:cNvPr>
          <p:cNvSpPr txBox="1"/>
          <p:nvPr/>
        </p:nvSpPr>
        <p:spPr>
          <a:xfrm>
            <a:off x="327845" y="4217168"/>
            <a:ext cx="360603" cy="379489"/>
          </a:xfrm>
          <a:prstGeom prst="rect">
            <a:avLst/>
          </a:prstGeom>
          <a:noFill/>
        </p:spPr>
        <p:txBody>
          <a:bodyPr wrap="none" rtlCol="0">
            <a:spAutoFit/>
          </a:bodyPr>
          <a:lstStyle/>
          <a:p>
            <a:r>
              <a:rPr lang="en-US" sz="1200" dirty="0"/>
              <a:t>1</a:t>
            </a:r>
          </a:p>
        </p:txBody>
      </p:sp>
      <p:sp>
        <p:nvSpPr>
          <p:cNvPr id="20" name="TextBox 19">
            <a:extLst>
              <a:ext uri="{FF2B5EF4-FFF2-40B4-BE49-F238E27FC236}">
                <a16:creationId xmlns:a16="http://schemas.microsoft.com/office/drawing/2014/main" id="{5D6F13A1-181C-4C34-8CBE-1C0E7518295A}"/>
              </a:ext>
            </a:extLst>
          </p:cNvPr>
          <p:cNvSpPr txBox="1"/>
          <p:nvPr/>
        </p:nvSpPr>
        <p:spPr>
          <a:xfrm>
            <a:off x="327845" y="5207447"/>
            <a:ext cx="360603" cy="379489"/>
          </a:xfrm>
          <a:prstGeom prst="rect">
            <a:avLst/>
          </a:prstGeom>
          <a:noFill/>
        </p:spPr>
        <p:txBody>
          <a:bodyPr wrap="none" rtlCol="0">
            <a:spAutoFit/>
          </a:bodyPr>
          <a:lstStyle/>
          <a:p>
            <a:r>
              <a:rPr lang="en-US" sz="1200" dirty="0"/>
              <a:t>0</a:t>
            </a:r>
          </a:p>
        </p:txBody>
      </p:sp>
      <p:cxnSp>
        <p:nvCxnSpPr>
          <p:cNvPr id="21" name="Straight Connector 20">
            <a:extLst>
              <a:ext uri="{FF2B5EF4-FFF2-40B4-BE49-F238E27FC236}">
                <a16:creationId xmlns:a16="http://schemas.microsoft.com/office/drawing/2014/main" id="{27C69730-9A88-4090-AB3D-5CAE7613406E}"/>
              </a:ext>
            </a:extLst>
          </p:cNvPr>
          <p:cNvCxnSpPr>
            <a:cxnSpLocks/>
          </p:cNvCxnSpPr>
          <p:nvPr/>
        </p:nvCxnSpPr>
        <p:spPr>
          <a:xfrm rot="5400000">
            <a:off x="638344" y="2391532"/>
            <a:ext cx="0" cy="125273"/>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D084F745-997B-4936-922B-88F6DF5F0CE8}"/>
              </a:ext>
            </a:extLst>
          </p:cNvPr>
          <p:cNvCxnSpPr>
            <a:cxnSpLocks/>
          </p:cNvCxnSpPr>
          <p:nvPr/>
        </p:nvCxnSpPr>
        <p:spPr>
          <a:xfrm rot="5400000">
            <a:off x="638344" y="3345103"/>
            <a:ext cx="0" cy="125273"/>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2F223B78-13AC-4C74-B057-F56740CE9B07}"/>
              </a:ext>
            </a:extLst>
          </p:cNvPr>
          <p:cNvCxnSpPr>
            <a:cxnSpLocks/>
          </p:cNvCxnSpPr>
          <p:nvPr/>
        </p:nvCxnSpPr>
        <p:spPr>
          <a:xfrm rot="5400000">
            <a:off x="638344" y="4299724"/>
            <a:ext cx="0" cy="125273"/>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1E835DA-60AD-4A9E-B6A7-B3EB12E43805}"/>
              </a:ext>
            </a:extLst>
          </p:cNvPr>
          <p:cNvCxnSpPr>
            <a:cxnSpLocks/>
          </p:cNvCxnSpPr>
          <p:nvPr/>
        </p:nvCxnSpPr>
        <p:spPr>
          <a:xfrm rot="5400000">
            <a:off x="638344" y="5256408"/>
            <a:ext cx="0" cy="125273"/>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8E5A3EFA-4528-4999-971B-68C09B74B521}"/>
              </a:ext>
            </a:extLst>
          </p:cNvPr>
          <p:cNvCxnSpPr>
            <a:cxnSpLocks/>
          </p:cNvCxnSpPr>
          <p:nvPr/>
        </p:nvCxnSpPr>
        <p:spPr>
          <a:xfrm rot="16200000" flipH="1">
            <a:off x="-1871290" y="2992721"/>
            <a:ext cx="5136185" cy="8354"/>
          </a:xfrm>
          <a:prstGeom prst="line">
            <a:avLst/>
          </a:prstGeom>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4A533D2D-92FD-4C5F-ABA4-F7ED9370E83B}"/>
              </a:ext>
            </a:extLst>
          </p:cNvPr>
          <p:cNvSpPr txBox="1"/>
          <p:nvPr/>
        </p:nvSpPr>
        <p:spPr>
          <a:xfrm>
            <a:off x="4517062" y="5620883"/>
            <a:ext cx="360603" cy="379489"/>
          </a:xfrm>
          <a:prstGeom prst="rect">
            <a:avLst/>
          </a:prstGeom>
          <a:noFill/>
        </p:spPr>
        <p:txBody>
          <a:bodyPr wrap="none" rtlCol="0">
            <a:spAutoFit/>
          </a:bodyPr>
          <a:lstStyle/>
          <a:p>
            <a:r>
              <a:rPr lang="en-US" sz="1200" dirty="0"/>
              <a:t>5</a:t>
            </a:r>
          </a:p>
        </p:txBody>
      </p:sp>
      <p:cxnSp>
        <p:nvCxnSpPr>
          <p:cNvPr id="28" name="Straight Connector 27">
            <a:extLst>
              <a:ext uri="{FF2B5EF4-FFF2-40B4-BE49-F238E27FC236}">
                <a16:creationId xmlns:a16="http://schemas.microsoft.com/office/drawing/2014/main" id="{175D39DA-8B51-4BE9-B958-6EB920A09D3E}"/>
              </a:ext>
            </a:extLst>
          </p:cNvPr>
          <p:cNvCxnSpPr/>
          <p:nvPr/>
        </p:nvCxnSpPr>
        <p:spPr>
          <a:xfrm>
            <a:off x="4625281" y="5559553"/>
            <a:ext cx="0" cy="125273"/>
          </a:xfrm>
          <a:prstGeom prst="line">
            <a:avLst/>
          </a:prstGeom>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AA930573-0E98-4DE1-A1D2-6C5EBD3457DE}"/>
              </a:ext>
            </a:extLst>
          </p:cNvPr>
          <p:cNvSpPr txBox="1"/>
          <p:nvPr/>
        </p:nvSpPr>
        <p:spPr>
          <a:xfrm>
            <a:off x="1997516" y="5627231"/>
            <a:ext cx="424289" cy="379489"/>
          </a:xfrm>
          <a:prstGeom prst="rect">
            <a:avLst/>
          </a:prstGeom>
          <a:noFill/>
        </p:spPr>
        <p:txBody>
          <a:bodyPr wrap="none" rtlCol="0">
            <a:spAutoFit/>
          </a:bodyPr>
          <a:lstStyle/>
          <a:p>
            <a:r>
              <a:rPr lang="en-US" sz="1200" dirty="0"/>
              <a:t>-5</a:t>
            </a:r>
          </a:p>
        </p:txBody>
      </p:sp>
      <p:cxnSp>
        <p:nvCxnSpPr>
          <p:cNvPr id="30" name="Straight Connector 29">
            <a:extLst>
              <a:ext uri="{FF2B5EF4-FFF2-40B4-BE49-F238E27FC236}">
                <a16:creationId xmlns:a16="http://schemas.microsoft.com/office/drawing/2014/main" id="{D32A3ED9-4C0F-4072-8503-538B31E78A07}"/>
              </a:ext>
            </a:extLst>
          </p:cNvPr>
          <p:cNvCxnSpPr/>
          <p:nvPr/>
        </p:nvCxnSpPr>
        <p:spPr>
          <a:xfrm>
            <a:off x="2180526" y="5565900"/>
            <a:ext cx="0" cy="125273"/>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5BC4012E-AC3C-47DE-9A95-D4C64FA302D1}"/>
              </a:ext>
            </a:extLst>
          </p:cNvPr>
          <p:cNvCxnSpPr>
            <a:cxnSpLocks/>
          </p:cNvCxnSpPr>
          <p:nvPr/>
        </p:nvCxnSpPr>
        <p:spPr>
          <a:xfrm rot="5400000">
            <a:off x="638344" y="1422382"/>
            <a:ext cx="0" cy="125273"/>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32398D58-276A-4534-A90C-7114931F0F1E}"/>
              </a:ext>
            </a:extLst>
          </p:cNvPr>
          <p:cNvCxnSpPr>
            <a:cxnSpLocks/>
          </p:cNvCxnSpPr>
          <p:nvPr/>
        </p:nvCxnSpPr>
        <p:spPr>
          <a:xfrm rot="5400000">
            <a:off x="638344" y="462582"/>
            <a:ext cx="0" cy="125273"/>
          </a:xfrm>
          <a:prstGeom prst="line">
            <a:avLst/>
          </a:prstGeom>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51E83F6D-4031-4954-9EBE-316608821020}"/>
              </a:ext>
            </a:extLst>
          </p:cNvPr>
          <p:cNvSpPr txBox="1"/>
          <p:nvPr/>
        </p:nvSpPr>
        <p:spPr>
          <a:xfrm>
            <a:off x="327845" y="400128"/>
            <a:ext cx="360603" cy="379489"/>
          </a:xfrm>
          <a:prstGeom prst="rect">
            <a:avLst/>
          </a:prstGeom>
          <a:noFill/>
        </p:spPr>
        <p:txBody>
          <a:bodyPr wrap="none" rtlCol="0">
            <a:spAutoFit/>
          </a:bodyPr>
          <a:lstStyle/>
          <a:p>
            <a:r>
              <a:rPr lang="en-US" sz="1200" dirty="0"/>
              <a:t>5</a:t>
            </a:r>
          </a:p>
        </p:txBody>
      </p:sp>
      <p:sp>
        <p:nvSpPr>
          <p:cNvPr id="34" name="TextBox 33">
            <a:extLst>
              <a:ext uri="{FF2B5EF4-FFF2-40B4-BE49-F238E27FC236}">
                <a16:creationId xmlns:a16="http://schemas.microsoft.com/office/drawing/2014/main" id="{88C02FDA-9828-4869-84B6-7A17477B32BA}"/>
              </a:ext>
            </a:extLst>
          </p:cNvPr>
          <p:cNvSpPr txBox="1"/>
          <p:nvPr/>
        </p:nvSpPr>
        <p:spPr>
          <a:xfrm>
            <a:off x="327845" y="1369278"/>
            <a:ext cx="360603" cy="379489"/>
          </a:xfrm>
          <a:prstGeom prst="rect">
            <a:avLst/>
          </a:prstGeom>
          <a:noFill/>
        </p:spPr>
        <p:txBody>
          <a:bodyPr wrap="none" rtlCol="0">
            <a:spAutoFit/>
          </a:bodyPr>
          <a:lstStyle/>
          <a:p>
            <a:r>
              <a:rPr lang="en-US" sz="1200" dirty="0"/>
              <a:t>4</a:t>
            </a:r>
          </a:p>
        </p:txBody>
      </p:sp>
      <p:sp>
        <p:nvSpPr>
          <p:cNvPr id="35" name="TextBox 34">
            <a:extLst>
              <a:ext uri="{FF2B5EF4-FFF2-40B4-BE49-F238E27FC236}">
                <a16:creationId xmlns:a16="http://schemas.microsoft.com/office/drawing/2014/main" id="{4B104FAC-B5B3-416E-88E9-CE77CF6BFFB1}"/>
              </a:ext>
            </a:extLst>
          </p:cNvPr>
          <p:cNvSpPr txBox="1"/>
          <p:nvPr/>
        </p:nvSpPr>
        <p:spPr>
          <a:xfrm>
            <a:off x="327845" y="2316743"/>
            <a:ext cx="360603" cy="379489"/>
          </a:xfrm>
          <a:prstGeom prst="rect">
            <a:avLst/>
          </a:prstGeom>
          <a:noFill/>
        </p:spPr>
        <p:txBody>
          <a:bodyPr wrap="none" rtlCol="0">
            <a:spAutoFit/>
          </a:bodyPr>
          <a:lstStyle/>
          <a:p>
            <a:r>
              <a:rPr lang="en-US" sz="1200" dirty="0"/>
              <a:t>3</a:t>
            </a:r>
          </a:p>
        </p:txBody>
      </p:sp>
      <p:sp>
        <p:nvSpPr>
          <p:cNvPr id="37" name="TextBox 36">
            <a:extLst>
              <a:ext uri="{FF2B5EF4-FFF2-40B4-BE49-F238E27FC236}">
                <a16:creationId xmlns:a16="http://schemas.microsoft.com/office/drawing/2014/main" id="{738BB30B-4352-4BE8-B0A0-F80971E1E61B}"/>
              </a:ext>
            </a:extLst>
          </p:cNvPr>
          <p:cNvSpPr txBox="1"/>
          <p:nvPr/>
        </p:nvSpPr>
        <p:spPr>
          <a:xfrm rot="16200000">
            <a:off x="5230375" y="3006627"/>
            <a:ext cx="1776448" cy="276999"/>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-log10 adjusted p-value</a:t>
            </a:r>
          </a:p>
        </p:txBody>
      </p:sp>
      <p:sp>
        <p:nvSpPr>
          <p:cNvPr id="38" name="TextBox 37">
            <a:extLst>
              <a:ext uri="{FF2B5EF4-FFF2-40B4-BE49-F238E27FC236}">
                <a16:creationId xmlns:a16="http://schemas.microsoft.com/office/drawing/2014/main" id="{369C349E-3019-4CF6-8820-FBFD5CD5D614}"/>
              </a:ext>
            </a:extLst>
          </p:cNvPr>
          <p:cNvSpPr txBox="1"/>
          <p:nvPr/>
        </p:nvSpPr>
        <p:spPr>
          <a:xfrm>
            <a:off x="8662160" y="5842712"/>
            <a:ext cx="1359668" cy="276999"/>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Log2 fold change</a:t>
            </a:r>
          </a:p>
        </p:txBody>
      </p:sp>
      <p:cxnSp>
        <p:nvCxnSpPr>
          <p:cNvPr id="39" name="Straight Connector 38">
            <a:extLst>
              <a:ext uri="{FF2B5EF4-FFF2-40B4-BE49-F238E27FC236}">
                <a16:creationId xmlns:a16="http://schemas.microsoft.com/office/drawing/2014/main" id="{183869AC-C595-4142-ADB0-A5E67CCC69ED}"/>
              </a:ext>
            </a:extLst>
          </p:cNvPr>
          <p:cNvCxnSpPr>
            <a:cxnSpLocks/>
          </p:cNvCxnSpPr>
          <p:nvPr/>
        </p:nvCxnSpPr>
        <p:spPr>
          <a:xfrm flipH="1">
            <a:off x="6621270" y="5556269"/>
            <a:ext cx="5261457" cy="8354"/>
          </a:xfrm>
          <a:prstGeom prst="line">
            <a:avLst/>
          </a:prstGeom>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D500CC36-4BDB-49CC-986C-F1E86D581071}"/>
              </a:ext>
            </a:extLst>
          </p:cNvPr>
          <p:cNvSpPr txBox="1"/>
          <p:nvPr/>
        </p:nvSpPr>
        <p:spPr>
          <a:xfrm>
            <a:off x="9204338" y="5617967"/>
            <a:ext cx="360603" cy="379489"/>
          </a:xfrm>
          <a:prstGeom prst="rect">
            <a:avLst/>
          </a:prstGeom>
          <a:noFill/>
        </p:spPr>
        <p:txBody>
          <a:bodyPr wrap="none" rtlCol="0">
            <a:spAutoFit/>
          </a:bodyPr>
          <a:lstStyle/>
          <a:p>
            <a:r>
              <a:rPr lang="en-US" sz="1200" dirty="0"/>
              <a:t>0</a:t>
            </a:r>
          </a:p>
        </p:txBody>
      </p:sp>
      <p:sp>
        <p:nvSpPr>
          <p:cNvPr id="41" name="TextBox 40">
            <a:extLst>
              <a:ext uri="{FF2B5EF4-FFF2-40B4-BE49-F238E27FC236}">
                <a16:creationId xmlns:a16="http://schemas.microsoft.com/office/drawing/2014/main" id="{D4FF30D2-9F43-46B9-B8DA-278BB1D6E612}"/>
              </a:ext>
            </a:extLst>
          </p:cNvPr>
          <p:cNvSpPr txBox="1"/>
          <p:nvPr/>
        </p:nvSpPr>
        <p:spPr>
          <a:xfrm>
            <a:off x="11607738" y="5617967"/>
            <a:ext cx="468211" cy="379489"/>
          </a:xfrm>
          <a:prstGeom prst="rect">
            <a:avLst/>
          </a:prstGeom>
          <a:noFill/>
        </p:spPr>
        <p:txBody>
          <a:bodyPr wrap="none" rtlCol="0">
            <a:spAutoFit/>
          </a:bodyPr>
          <a:lstStyle/>
          <a:p>
            <a:r>
              <a:rPr lang="en-US" sz="1200" dirty="0"/>
              <a:t>10</a:t>
            </a:r>
          </a:p>
        </p:txBody>
      </p:sp>
      <p:sp>
        <p:nvSpPr>
          <p:cNvPr id="42" name="TextBox 41">
            <a:extLst>
              <a:ext uri="{FF2B5EF4-FFF2-40B4-BE49-F238E27FC236}">
                <a16:creationId xmlns:a16="http://schemas.microsoft.com/office/drawing/2014/main" id="{ABCF3962-7EBC-4C63-B8A0-5C8C1AB049B5}"/>
              </a:ext>
            </a:extLst>
          </p:cNvPr>
          <p:cNvSpPr txBox="1"/>
          <p:nvPr/>
        </p:nvSpPr>
        <p:spPr>
          <a:xfrm>
            <a:off x="6626267" y="5617967"/>
            <a:ext cx="531900" cy="379489"/>
          </a:xfrm>
          <a:prstGeom prst="rect">
            <a:avLst/>
          </a:prstGeom>
          <a:noFill/>
        </p:spPr>
        <p:txBody>
          <a:bodyPr wrap="none" rtlCol="0">
            <a:spAutoFit/>
          </a:bodyPr>
          <a:lstStyle/>
          <a:p>
            <a:r>
              <a:rPr lang="en-US" sz="1200" dirty="0"/>
              <a:t>-10</a:t>
            </a:r>
          </a:p>
        </p:txBody>
      </p:sp>
      <p:cxnSp>
        <p:nvCxnSpPr>
          <p:cNvPr id="43" name="Straight Connector 42">
            <a:extLst>
              <a:ext uri="{FF2B5EF4-FFF2-40B4-BE49-F238E27FC236}">
                <a16:creationId xmlns:a16="http://schemas.microsoft.com/office/drawing/2014/main" id="{FA36A08F-CCAC-47EE-8BDA-C29B20209C9A}"/>
              </a:ext>
            </a:extLst>
          </p:cNvPr>
          <p:cNvCxnSpPr/>
          <p:nvPr/>
        </p:nvCxnSpPr>
        <p:spPr>
          <a:xfrm>
            <a:off x="6864331" y="5556269"/>
            <a:ext cx="0" cy="125273"/>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2F4095DB-D8BD-499A-802E-EB501BE26C22}"/>
              </a:ext>
            </a:extLst>
          </p:cNvPr>
          <p:cNvCxnSpPr/>
          <p:nvPr/>
        </p:nvCxnSpPr>
        <p:spPr>
          <a:xfrm>
            <a:off x="9323461" y="5556269"/>
            <a:ext cx="0" cy="125273"/>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ABB8999E-F1DC-431F-832C-A8E2E5F5FF58}"/>
              </a:ext>
            </a:extLst>
          </p:cNvPr>
          <p:cNvCxnSpPr/>
          <p:nvPr/>
        </p:nvCxnSpPr>
        <p:spPr>
          <a:xfrm>
            <a:off x="11790749" y="5556269"/>
            <a:ext cx="0" cy="125273"/>
          </a:xfrm>
          <a:prstGeom prst="line">
            <a:avLst/>
          </a:prstGeom>
        </p:spPr>
        <p:style>
          <a:lnRef idx="1">
            <a:schemeClr val="dk1"/>
          </a:lnRef>
          <a:fillRef idx="0">
            <a:schemeClr val="dk1"/>
          </a:fillRef>
          <a:effectRef idx="0">
            <a:schemeClr val="dk1"/>
          </a:effectRef>
          <a:fontRef idx="minor">
            <a:schemeClr val="tx1"/>
          </a:fontRef>
        </p:style>
      </p:cxnSp>
      <p:sp>
        <p:nvSpPr>
          <p:cNvPr id="46" name="TextBox 45">
            <a:extLst>
              <a:ext uri="{FF2B5EF4-FFF2-40B4-BE49-F238E27FC236}">
                <a16:creationId xmlns:a16="http://schemas.microsoft.com/office/drawing/2014/main" id="{50D2CB4E-7B13-4D7B-B3D7-AEEAA698297C}"/>
              </a:ext>
            </a:extLst>
          </p:cNvPr>
          <p:cNvSpPr txBox="1"/>
          <p:nvPr/>
        </p:nvSpPr>
        <p:spPr>
          <a:xfrm>
            <a:off x="6288573" y="3833087"/>
            <a:ext cx="360603" cy="379489"/>
          </a:xfrm>
          <a:prstGeom prst="rect">
            <a:avLst/>
          </a:prstGeom>
          <a:noFill/>
        </p:spPr>
        <p:txBody>
          <a:bodyPr wrap="none" rtlCol="0">
            <a:spAutoFit/>
          </a:bodyPr>
          <a:lstStyle/>
          <a:p>
            <a:r>
              <a:rPr lang="en-US" sz="1200" dirty="0"/>
              <a:t>2</a:t>
            </a:r>
          </a:p>
        </p:txBody>
      </p:sp>
      <p:sp>
        <p:nvSpPr>
          <p:cNvPr id="47" name="TextBox 46">
            <a:extLst>
              <a:ext uri="{FF2B5EF4-FFF2-40B4-BE49-F238E27FC236}">
                <a16:creationId xmlns:a16="http://schemas.microsoft.com/office/drawing/2014/main" id="{EB40A5AB-E95E-45BB-B8D5-1325453421C8}"/>
              </a:ext>
            </a:extLst>
          </p:cNvPr>
          <p:cNvSpPr txBox="1"/>
          <p:nvPr/>
        </p:nvSpPr>
        <p:spPr>
          <a:xfrm>
            <a:off x="6288573" y="5191038"/>
            <a:ext cx="360603" cy="379489"/>
          </a:xfrm>
          <a:prstGeom prst="rect">
            <a:avLst/>
          </a:prstGeom>
          <a:noFill/>
        </p:spPr>
        <p:txBody>
          <a:bodyPr wrap="none" rtlCol="0">
            <a:spAutoFit/>
          </a:bodyPr>
          <a:lstStyle/>
          <a:p>
            <a:r>
              <a:rPr lang="en-US" sz="1200" dirty="0"/>
              <a:t>0</a:t>
            </a:r>
          </a:p>
        </p:txBody>
      </p:sp>
      <p:cxnSp>
        <p:nvCxnSpPr>
          <p:cNvPr id="48" name="Straight Connector 47">
            <a:extLst>
              <a:ext uri="{FF2B5EF4-FFF2-40B4-BE49-F238E27FC236}">
                <a16:creationId xmlns:a16="http://schemas.microsoft.com/office/drawing/2014/main" id="{8E7BC53A-B2DD-41B3-A6C2-D596C8A29C66}"/>
              </a:ext>
            </a:extLst>
          </p:cNvPr>
          <p:cNvCxnSpPr>
            <a:cxnSpLocks/>
          </p:cNvCxnSpPr>
          <p:nvPr/>
        </p:nvCxnSpPr>
        <p:spPr>
          <a:xfrm rot="5400000">
            <a:off x="6566987" y="3898088"/>
            <a:ext cx="0" cy="125273"/>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B343C998-0E76-4050-AC45-5DC4010E08B3}"/>
              </a:ext>
            </a:extLst>
          </p:cNvPr>
          <p:cNvCxnSpPr>
            <a:cxnSpLocks/>
          </p:cNvCxnSpPr>
          <p:nvPr/>
        </p:nvCxnSpPr>
        <p:spPr>
          <a:xfrm rot="5400000">
            <a:off x="6566987" y="5256041"/>
            <a:ext cx="0" cy="125273"/>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259513DC-4FE2-4E7E-BD30-689453C0B8D3}"/>
              </a:ext>
            </a:extLst>
          </p:cNvPr>
          <p:cNvCxnSpPr>
            <a:cxnSpLocks/>
          </p:cNvCxnSpPr>
          <p:nvPr/>
        </p:nvCxnSpPr>
        <p:spPr>
          <a:xfrm rot="16200000" flipH="1">
            <a:off x="4057354" y="2992354"/>
            <a:ext cx="5136185" cy="8354"/>
          </a:xfrm>
          <a:prstGeom prst="line">
            <a:avLst/>
          </a:prstGeom>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8A823F27-E52A-4721-A5B6-0C5C7983ED54}"/>
              </a:ext>
            </a:extLst>
          </p:cNvPr>
          <p:cNvSpPr txBox="1"/>
          <p:nvPr/>
        </p:nvSpPr>
        <p:spPr>
          <a:xfrm>
            <a:off x="10445705" y="5617967"/>
            <a:ext cx="360603" cy="379489"/>
          </a:xfrm>
          <a:prstGeom prst="rect">
            <a:avLst/>
          </a:prstGeom>
          <a:noFill/>
        </p:spPr>
        <p:txBody>
          <a:bodyPr wrap="none" rtlCol="0">
            <a:spAutoFit/>
          </a:bodyPr>
          <a:lstStyle/>
          <a:p>
            <a:r>
              <a:rPr lang="en-US" sz="1200" dirty="0"/>
              <a:t>5</a:t>
            </a:r>
          </a:p>
        </p:txBody>
      </p:sp>
      <p:cxnSp>
        <p:nvCxnSpPr>
          <p:cNvPr id="53" name="Straight Connector 52">
            <a:extLst>
              <a:ext uri="{FF2B5EF4-FFF2-40B4-BE49-F238E27FC236}">
                <a16:creationId xmlns:a16="http://schemas.microsoft.com/office/drawing/2014/main" id="{693BDB86-AA48-46C6-B05C-B5C3A2A3A9AE}"/>
              </a:ext>
            </a:extLst>
          </p:cNvPr>
          <p:cNvCxnSpPr/>
          <p:nvPr/>
        </p:nvCxnSpPr>
        <p:spPr>
          <a:xfrm>
            <a:off x="10553925" y="5559186"/>
            <a:ext cx="0" cy="125273"/>
          </a:xfrm>
          <a:prstGeom prst="line">
            <a:avLst/>
          </a:prstGeom>
        </p:spPr>
        <p:style>
          <a:lnRef idx="1">
            <a:schemeClr val="dk1"/>
          </a:lnRef>
          <a:fillRef idx="0">
            <a:schemeClr val="dk1"/>
          </a:fillRef>
          <a:effectRef idx="0">
            <a:schemeClr val="dk1"/>
          </a:effectRef>
          <a:fontRef idx="minor">
            <a:schemeClr val="tx1"/>
          </a:fontRef>
        </p:style>
      </p:cxnSp>
      <p:sp>
        <p:nvSpPr>
          <p:cNvPr id="54" name="TextBox 53">
            <a:extLst>
              <a:ext uri="{FF2B5EF4-FFF2-40B4-BE49-F238E27FC236}">
                <a16:creationId xmlns:a16="http://schemas.microsoft.com/office/drawing/2014/main" id="{ABA15B92-4E5D-4627-A1C3-6E31B3E7E5DF}"/>
              </a:ext>
            </a:extLst>
          </p:cNvPr>
          <p:cNvSpPr txBox="1"/>
          <p:nvPr/>
        </p:nvSpPr>
        <p:spPr>
          <a:xfrm>
            <a:off x="7926159" y="5617967"/>
            <a:ext cx="424289" cy="379489"/>
          </a:xfrm>
          <a:prstGeom prst="rect">
            <a:avLst/>
          </a:prstGeom>
          <a:noFill/>
        </p:spPr>
        <p:txBody>
          <a:bodyPr wrap="none" rtlCol="0">
            <a:spAutoFit/>
          </a:bodyPr>
          <a:lstStyle/>
          <a:p>
            <a:r>
              <a:rPr lang="en-US" sz="1200" dirty="0"/>
              <a:t>-5</a:t>
            </a:r>
          </a:p>
        </p:txBody>
      </p:sp>
      <p:cxnSp>
        <p:nvCxnSpPr>
          <p:cNvPr id="55" name="Straight Connector 54">
            <a:extLst>
              <a:ext uri="{FF2B5EF4-FFF2-40B4-BE49-F238E27FC236}">
                <a16:creationId xmlns:a16="http://schemas.microsoft.com/office/drawing/2014/main" id="{E80FF1A5-B98F-4988-9DAD-309A57E8F013}"/>
              </a:ext>
            </a:extLst>
          </p:cNvPr>
          <p:cNvCxnSpPr/>
          <p:nvPr/>
        </p:nvCxnSpPr>
        <p:spPr>
          <a:xfrm>
            <a:off x="8109170" y="5565533"/>
            <a:ext cx="0" cy="125273"/>
          </a:xfrm>
          <a:prstGeom prst="line">
            <a:avLst/>
          </a:prstGeom>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B58C156A-AB1B-44BB-A349-512DA33055DF}"/>
              </a:ext>
            </a:extLst>
          </p:cNvPr>
          <p:cNvCxnSpPr>
            <a:cxnSpLocks/>
          </p:cNvCxnSpPr>
          <p:nvPr/>
        </p:nvCxnSpPr>
        <p:spPr>
          <a:xfrm rot="5400000">
            <a:off x="6566987" y="2536408"/>
            <a:ext cx="0" cy="125273"/>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3FA1BB59-702D-4C46-BC0B-DDF339A983CE}"/>
              </a:ext>
            </a:extLst>
          </p:cNvPr>
          <p:cNvCxnSpPr>
            <a:cxnSpLocks/>
          </p:cNvCxnSpPr>
          <p:nvPr/>
        </p:nvCxnSpPr>
        <p:spPr>
          <a:xfrm rot="5400000">
            <a:off x="6566987" y="1169280"/>
            <a:ext cx="0" cy="125273"/>
          </a:xfrm>
          <a:prstGeom prst="line">
            <a:avLst/>
          </a:prstGeom>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63C7CC7A-8273-49B9-BC65-4DA76E5E9B66}"/>
              </a:ext>
            </a:extLst>
          </p:cNvPr>
          <p:cNvSpPr txBox="1"/>
          <p:nvPr/>
        </p:nvSpPr>
        <p:spPr>
          <a:xfrm>
            <a:off x="6288573" y="1090784"/>
            <a:ext cx="360603" cy="379489"/>
          </a:xfrm>
          <a:prstGeom prst="rect">
            <a:avLst/>
          </a:prstGeom>
          <a:noFill/>
        </p:spPr>
        <p:txBody>
          <a:bodyPr wrap="none" rtlCol="0">
            <a:spAutoFit/>
          </a:bodyPr>
          <a:lstStyle/>
          <a:p>
            <a:r>
              <a:rPr lang="en-US" sz="1200" dirty="0"/>
              <a:t>6</a:t>
            </a:r>
          </a:p>
        </p:txBody>
      </p:sp>
      <p:sp>
        <p:nvSpPr>
          <p:cNvPr id="59" name="TextBox 58">
            <a:extLst>
              <a:ext uri="{FF2B5EF4-FFF2-40B4-BE49-F238E27FC236}">
                <a16:creationId xmlns:a16="http://schemas.microsoft.com/office/drawing/2014/main" id="{F37AAC69-7C0A-45DA-9540-E4C4798AF6E2}"/>
              </a:ext>
            </a:extLst>
          </p:cNvPr>
          <p:cNvSpPr txBox="1"/>
          <p:nvPr/>
        </p:nvSpPr>
        <p:spPr>
          <a:xfrm>
            <a:off x="6288573" y="2467263"/>
            <a:ext cx="360603" cy="379489"/>
          </a:xfrm>
          <a:prstGeom prst="rect">
            <a:avLst/>
          </a:prstGeom>
          <a:noFill/>
        </p:spPr>
        <p:txBody>
          <a:bodyPr wrap="none" rtlCol="0">
            <a:spAutoFit/>
          </a:bodyPr>
          <a:lstStyle/>
          <a:p>
            <a:r>
              <a:rPr lang="en-US" sz="1200" dirty="0"/>
              <a:t>4</a:t>
            </a:r>
          </a:p>
        </p:txBody>
      </p:sp>
    </p:spTree>
    <p:extLst>
      <p:ext uri="{BB962C8B-B14F-4D97-AF65-F5344CB8AC3E}">
        <p14:creationId xmlns:p14="http://schemas.microsoft.com/office/powerpoint/2010/main" val="444383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a:extLst>
              <a:ext uri="{FF2B5EF4-FFF2-40B4-BE49-F238E27FC236}">
                <a16:creationId xmlns:a16="http://schemas.microsoft.com/office/drawing/2014/main" id="{99D65275-73A4-4039-BE6D-32B721A12FDF}"/>
              </a:ext>
            </a:extLst>
          </p:cNvPr>
          <p:cNvGraphicFramePr>
            <a:graphicFrameLocks noChangeAspect="1"/>
          </p:cNvGraphicFramePr>
          <p:nvPr>
            <p:extLst>
              <p:ext uri="{D42A27DB-BD31-4B8C-83A1-F6EECF244321}">
                <p14:modId xmlns:p14="http://schemas.microsoft.com/office/powerpoint/2010/main" val="856150873"/>
              </p:ext>
            </p:extLst>
          </p:nvPr>
        </p:nvGraphicFramePr>
        <p:xfrm>
          <a:off x="-75121" y="4890777"/>
          <a:ext cx="7003947" cy="1953647"/>
        </p:xfrm>
        <a:graphic>
          <a:graphicData uri="http://schemas.openxmlformats.org/presentationml/2006/ole">
            <mc:AlternateContent xmlns:mc="http://schemas.openxmlformats.org/markup-compatibility/2006">
              <mc:Choice xmlns:v="urn:schemas-microsoft-com:vml" Requires="v">
                <p:oleObj spid="_x0000_s2330" name="Prism 9" r:id="rId4" imgW="8229995" imgH="2294755" progId="Prism9.Document">
                  <p:embed/>
                </p:oleObj>
              </mc:Choice>
              <mc:Fallback>
                <p:oleObj name="Prism 9" r:id="rId4" imgW="8229995" imgH="2294755" progId="Prism9.Document">
                  <p:embed/>
                  <p:pic>
                    <p:nvPicPr>
                      <p:cNvPr id="0" name=""/>
                      <p:cNvPicPr/>
                      <p:nvPr/>
                    </p:nvPicPr>
                    <p:blipFill>
                      <a:blip r:embed="rId5"/>
                      <a:stretch>
                        <a:fillRect/>
                      </a:stretch>
                    </p:blipFill>
                    <p:spPr>
                      <a:xfrm>
                        <a:off x="-75121" y="4890777"/>
                        <a:ext cx="7003947" cy="1953647"/>
                      </a:xfrm>
                      <a:prstGeom prst="rect">
                        <a:avLst/>
                      </a:prstGeom>
                    </p:spPr>
                  </p:pic>
                </p:oleObj>
              </mc:Fallback>
            </mc:AlternateContent>
          </a:graphicData>
        </a:graphic>
      </p:graphicFrame>
      <p:graphicFrame>
        <p:nvGraphicFramePr>
          <p:cNvPr id="3" name="Object 2">
            <a:extLst>
              <a:ext uri="{FF2B5EF4-FFF2-40B4-BE49-F238E27FC236}">
                <a16:creationId xmlns:a16="http://schemas.microsoft.com/office/drawing/2014/main" id="{462E055B-16DD-48AA-BB68-B3C8EF0AA6D4}"/>
              </a:ext>
            </a:extLst>
          </p:cNvPr>
          <p:cNvGraphicFramePr>
            <a:graphicFrameLocks noChangeAspect="1"/>
          </p:cNvGraphicFramePr>
          <p:nvPr>
            <p:extLst>
              <p:ext uri="{D42A27DB-BD31-4B8C-83A1-F6EECF244321}">
                <p14:modId xmlns:p14="http://schemas.microsoft.com/office/powerpoint/2010/main" val="3591255640"/>
              </p:ext>
            </p:extLst>
          </p:nvPr>
        </p:nvGraphicFramePr>
        <p:xfrm>
          <a:off x="-43486" y="2951532"/>
          <a:ext cx="7687460" cy="2009175"/>
        </p:xfrm>
        <a:graphic>
          <a:graphicData uri="http://schemas.openxmlformats.org/presentationml/2006/ole">
            <mc:AlternateContent xmlns:mc="http://schemas.openxmlformats.org/markup-compatibility/2006">
              <mc:Choice xmlns:v="urn:schemas-microsoft-com:vml" Requires="v">
                <p:oleObj spid="_x0000_s2331" name="Prism 9" r:id="rId6" imgW="8911388" imgH="2328592" progId="Prism9.Document">
                  <p:embed/>
                </p:oleObj>
              </mc:Choice>
              <mc:Fallback>
                <p:oleObj name="Prism 9" r:id="rId6" imgW="8911388" imgH="2328592" progId="Prism9.Document">
                  <p:embed/>
                  <p:pic>
                    <p:nvPicPr>
                      <p:cNvPr id="0" name=""/>
                      <p:cNvPicPr/>
                      <p:nvPr/>
                    </p:nvPicPr>
                    <p:blipFill>
                      <a:blip r:embed="rId7"/>
                      <a:stretch>
                        <a:fillRect/>
                      </a:stretch>
                    </p:blipFill>
                    <p:spPr>
                      <a:xfrm>
                        <a:off x="-43486" y="2951532"/>
                        <a:ext cx="7687460" cy="2009175"/>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7150D2A4-3804-4189-9D17-8CE4B04A340C}"/>
              </a:ext>
            </a:extLst>
          </p:cNvPr>
          <p:cNvSpPr txBox="1"/>
          <p:nvPr/>
        </p:nvSpPr>
        <p:spPr>
          <a:xfrm>
            <a:off x="-50689" y="63901"/>
            <a:ext cx="351378" cy="369460"/>
          </a:xfrm>
          <a:prstGeom prst="rect">
            <a:avLst/>
          </a:prstGeom>
          <a:noFill/>
        </p:spPr>
        <p:txBody>
          <a:bodyPr wrap="none" rtlCol="0">
            <a:spAutoFit/>
          </a:bodyPr>
          <a:lstStyle/>
          <a:p>
            <a:r>
              <a:rPr lang="en-US" sz="1801" b="1" dirty="0">
                <a:latin typeface="Arial" panose="020B0604020202020204" pitchFamily="34" charset="0"/>
                <a:cs typeface="Arial" panose="020B0604020202020204" pitchFamily="34" charset="0"/>
              </a:rPr>
              <a:t>A</a:t>
            </a:r>
          </a:p>
        </p:txBody>
      </p:sp>
      <p:sp>
        <p:nvSpPr>
          <p:cNvPr id="6" name="TextBox 5">
            <a:extLst>
              <a:ext uri="{FF2B5EF4-FFF2-40B4-BE49-F238E27FC236}">
                <a16:creationId xmlns:a16="http://schemas.microsoft.com/office/drawing/2014/main" id="{1355CFA6-7EFC-4298-BAF1-EC5797A1A4C8}"/>
              </a:ext>
            </a:extLst>
          </p:cNvPr>
          <p:cNvSpPr txBox="1"/>
          <p:nvPr/>
        </p:nvSpPr>
        <p:spPr>
          <a:xfrm>
            <a:off x="4878745" y="63900"/>
            <a:ext cx="351378" cy="369460"/>
          </a:xfrm>
          <a:prstGeom prst="rect">
            <a:avLst/>
          </a:prstGeom>
          <a:noFill/>
        </p:spPr>
        <p:txBody>
          <a:bodyPr wrap="none" rtlCol="0">
            <a:spAutoFit/>
          </a:bodyPr>
          <a:lstStyle/>
          <a:p>
            <a:r>
              <a:rPr lang="en-US" sz="1801" b="1">
                <a:latin typeface="Arial" panose="020B0604020202020204" pitchFamily="34" charset="0"/>
                <a:cs typeface="Arial" panose="020B0604020202020204" pitchFamily="34" charset="0"/>
              </a:rPr>
              <a:t>B</a:t>
            </a:r>
          </a:p>
        </p:txBody>
      </p:sp>
      <p:sp>
        <p:nvSpPr>
          <p:cNvPr id="16" name="TextBox 15">
            <a:extLst>
              <a:ext uri="{FF2B5EF4-FFF2-40B4-BE49-F238E27FC236}">
                <a16:creationId xmlns:a16="http://schemas.microsoft.com/office/drawing/2014/main" id="{59DF2FC4-4340-4407-A941-A47882850578}"/>
              </a:ext>
            </a:extLst>
          </p:cNvPr>
          <p:cNvSpPr txBox="1"/>
          <p:nvPr/>
        </p:nvSpPr>
        <p:spPr>
          <a:xfrm>
            <a:off x="-50689" y="2863139"/>
            <a:ext cx="351378" cy="369460"/>
          </a:xfrm>
          <a:prstGeom prst="rect">
            <a:avLst/>
          </a:prstGeom>
          <a:noFill/>
        </p:spPr>
        <p:txBody>
          <a:bodyPr wrap="none" rtlCol="0">
            <a:spAutoFit/>
          </a:bodyPr>
          <a:lstStyle/>
          <a:p>
            <a:r>
              <a:rPr lang="en-US" sz="1801" b="1">
                <a:latin typeface="Arial" panose="020B0604020202020204" pitchFamily="34" charset="0"/>
                <a:cs typeface="Arial" panose="020B0604020202020204" pitchFamily="34" charset="0"/>
              </a:rPr>
              <a:t>C</a:t>
            </a:r>
          </a:p>
        </p:txBody>
      </p:sp>
      <p:sp>
        <p:nvSpPr>
          <p:cNvPr id="4" name="Rectangle 3">
            <a:extLst>
              <a:ext uri="{FF2B5EF4-FFF2-40B4-BE49-F238E27FC236}">
                <a16:creationId xmlns:a16="http://schemas.microsoft.com/office/drawing/2014/main" id="{2389737C-376D-4403-9D97-2ADF121A3EAF}"/>
              </a:ext>
            </a:extLst>
          </p:cNvPr>
          <p:cNvSpPr>
            <a:spLocks noChangeAspect="1"/>
          </p:cNvSpPr>
          <p:nvPr/>
        </p:nvSpPr>
        <p:spPr>
          <a:xfrm>
            <a:off x="10277444" y="3797985"/>
            <a:ext cx="146304" cy="146304"/>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8" name="Rectangle 17">
            <a:extLst>
              <a:ext uri="{FF2B5EF4-FFF2-40B4-BE49-F238E27FC236}">
                <a16:creationId xmlns:a16="http://schemas.microsoft.com/office/drawing/2014/main" id="{46ACE54A-EE45-4292-AC5B-94E793F1B066}"/>
              </a:ext>
            </a:extLst>
          </p:cNvPr>
          <p:cNvSpPr>
            <a:spLocks noChangeAspect="1"/>
          </p:cNvSpPr>
          <p:nvPr/>
        </p:nvSpPr>
        <p:spPr>
          <a:xfrm>
            <a:off x="10277444" y="3993249"/>
            <a:ext cx="146304" cy="14630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9" name="Rectangle 18">
            <a:extLst>
              <a:ext uri="{FF2B5EF4-FFF2-40B4-BE49-F238E27FC236}">
                <a16:creationId xmlns:a16="http://schemas.microsoft.com/office/drawing/2014/main" id="{8525A77C-5922-4384-8311-5A557C04E8E1}"/>
              </a:ext>
            </a:extLst>
          </p:cNvPr>
          <p:cNvSpPr>
            <a:spLocks noChangeAspect="1"/>
          </p:cNvSpPr>
          <p:nvPr/>
        </p:nvSpPr>
        <p:spPr>
          <a:xfrm>
            <a:off x="8388179" y="3993193"/>
            <a:ext cx="146304" cy="14630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0" name="TextBox 9">
            <a:extLst>
              <a:ext uri="{FF2B5EF4-FFF2-40B4-BE49-F238E27FC236}">
                <a16:creationId xmlns:a16="http://schemas.microsoft.com/office/drawing/2014/main" id="{E4249FE5-02DA-4AF2-B625-B87E9005E48F}"/>
              </a:ext>
            </a:extLst>
          </p:cNvPr>
          <p:cNvSpPr txBox="1"/>
          <p:nvPr/>
        </p:nvSpPr>
        <p:spPr>
          <a:xfrm>
            <a:off x="10388405" y="3730547"/>
            <a:ext cx="1897251" cy="276999"/>
          </a:xfrm>
          <a:prstGeom prst="rect">
            <a:avLst/>
          </a:prstGeom>
          <a:noFill/>
        </p:spPr>
        <p:txBody>
          <a:bodyPr wrap="none" rtlCol="0">
            <a:spAutoFit/>
          </a:bodyPr>
          <a:lstStyle/>
          <a:p>
            <a:r>
              <a:rPr lang="en-US" sz="1200" dirty="0"/>
              <a:t>Adaptive immune response</a:t>
            </a:r>
          </a:p>
        </p:txBody>
      </p:sp>
      <p:sp>
        <p:nvSpPr>
          <p:cNvPr id="20" name="TextBox 19">
            <a:extLst>
              <a:ext uri="{FF2B5EF4-FFF2-40B4-BE49-F238E27FC236}">
                <a16:creationId xmlns:a16="http://schemas.microsoft.com/office/drawing/2014/main" id="{3DBFAAB8-AC9B-4E66-A9C5-146FC220063F}"/>
              </a:ext>
            </a:extLst>
          </p:cNvPr>
          <p:cNvSpPr txBox="1"/>
          <p:nvPr/>
        </p:nvSpPr>
        <p:spPr>
          <a:xfrm>
            <a:off x="10388406" y="3931079"/>
            <a:ext cx="1740861" cy="276999"/>
          </a:xfrm>
          <a:prstGeom prst="rect">
            <a:avLst/>
          </a:prstGeom>
          <a:noFill/>
        </p:spPr>
        <p:txBody>
          <a:bodyPr wrap="none" rtlCol="0">
            <a:spAutoFit/>
          </a:bodyPr>
          <a:lstStyle/>
          <a:p>
            <a:r>
              <a:rPr lang="en-US" sz="1200" dirty="0"/>
              <a:t>Innate immune response</a:t>
            </a:r>
          </a:p>
        </p:txBody>
      </p:sp>
      <p:sp>
        <p:nvSpPr>
          <p:cNvPr id="21" name="TextBox 20">
            <a:extLst>
              <a:ext uri="{FF2B5EF4-FFF2-40B4-BE49-F238E27FC236}">
                <a16:creationId xmlns:a16="http://schemas.microsoft.com/office/drawing/2014/main" id="{B2C9A219-34D9-483A-8A23-EDF074BBA7CA}"/>
              </a:ext>
            </a:extLst>
          </p:cNvPr>
          <p:cNvSpPr txBox="1"/>
          <p:nvPr/>
        </p:nvSpPr>
        <p:spPr>
          <a:xfrm>
            <a:off x="8499139" y="3928266"/>
            <a:ext cx="1497718" cy="276999"/>
          </a:xfrm>
          <a:prstGeom prst="rect">
            <a:avLst/>
          </a:prstGeom>
          <a:noFill/>
        </p:spPr>
        <p:txBody>
          <a:bodyPr wrap="none" rtlCol="0">
            <a:spAutoFit/>
          </a:bodyPr>
          <a:lstStyle/>
          <a:p>
            <a:r>
              <a:rPr lang="en-US" sz="1200"/>
              <a:t>Antigen presentation</a:t>
            </a:r>
          </a:p>
        </p:txBody>
      </p:sp>
      <p:cxnSp>
        <p:nvCxnSpPr>
          <p:cNvPr id="22" name="Straight Connector 21">
            <a:extLst>
              <a:ext uri="{FF2B5EF4-FFF2-40B4-BE49-F238E27FC236}">
                <a16:creationId xmlns:a16="http://schemas.microsoft.com/office/drawing/2014/main" id="{6807003A-E6ED-42EC-865F-6D97A913740F}"/>
              </a:ext>
            </a:extLst>
          </p:cNvPr>
          <p:cNvCxnSpPr/>
          <p:nvPr/>
        </p:nvCxnSpPr>
        <p:spPr>
          <a:xfrm>
            <a:off x="600073" y="3057970"/>
            <a:ext cx="65836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6F1181F-FD24-42FE-936D-39346472B7A0}"/>
              </a:ext>
            </a:extLst>
          </p:cNvPr>
          <p:cNvSpPr txBox="1"/>
          <p:nvPr/>
        </p:nvSpPr>
        <p:spPr>
          <a:xfrm>
            <a:off x="3079387" y="2824966"/>
            <a:ext cx="1897251" cy="276999"/>
          </a:xfrm>
          <a:prstGeom prst="rect">
            <a:avLst/>
          </a:prstGeom>
          <a:noFill/>
        </p:spPr>
        <p:txBody>
          <a:bodyPr wrap="none" rtlCol="0">
            <a:spAutoFit/>
          </a:bodyPr>
          <a:lstStyle/>
          <a:p>
            <a:r>
              <a:rPr lang="en-US" sz="1200"/>
              <a:t>Adaptive immune response</a:t>
            </a:r>
          </a:p>
        </p:txBody>
      </p:sp>
      <p:graphicFrame>
        <p:nvGraphicFramePr>
          <p:cNvPr id="25" name="Object 24">
            <a:extLst>
              <a:ext uri="{FF2B5EF4-FFF2-40B4-BE49-F238E27FC236}">
                <a16:creationId xmlns:a16="http://schemas.microsoft.com/office/drawing/2014/main" id="{6BF73843-444D-42DC-B56A-A71FF1BB5079}"/>
              </a:ext>
            </a:extLst>
          </p:cNvPr>
          <p:cNvGraphicFramePr>
            <a:graphicFrameLocks noChangeAspect="1"/>
          </p:cNvGraphicFramePr>
          <p:nvPr>
            <p:extLst>
              <p:ext uri="{D42A27DB-BD31-4B8C-83A1-F6EECF244321}">
                <p14:modId xmlns:p14="http://schemas.microsoft.com/office/powerpoint/2010/main" val="505847387"/>
              </p:ext>
            </p:extLst>
          </p:nvPr>
        </p:nvGraphicFramePr>
        <p:xfrm>
          <a:off x="6656593" y="4863767"/>
          <a:ext cx="4671481" cy="1993675"/>
        </p:xfrm>
        <a:graphic>
          <a:graphicData uri="http://schemas.openxmlformats.org/presentationml/2006/ole">
            <mc:AlternateContent xmlns:mc="http://schemas.openxmlformats.org/markup-compatibility/2006">
              <mc:Choice xmlns:v="urn:schemas-microsoft-com:vml" Requires="v">
                <p:oleObj spid="_x0000_s2332" name="Prism 9" r:id="rId8" imgW="5430990" imgH="2317793" progId="Prism9.Document">
                  <p:embed/>
                </p:oleObj>
              </mc:Choice>
              <mc:Fallback>
                <p:oleObj name="Prism 9" r:id="rId8" imgW="5430990" imgH="2317793" progId="Prism9.Document">
                  <p:embed/>
                  <p:pic>
                    <p:nvPicPr>
                      <p:cNvPr id="0" name=""/>
                      <p:cNvPicPr/>
                      <p:nvPr/>
                    </p:nvPicPr>
                    <p:blipFill>
                      <a:blip r:embed="rId9"/>
                      <a:stretch>
                        <a:fillRect/>
                      </a:stretch>
                    </p:blipFill>
                    <p:spPr>
                      <a:xfrm>
                        <a:off x="6656593" y="4863767"/>
                        <a:ext cx="4671481" cy="1993675"/>
                      </a:xfrm>
                      <a:prstGeom prst="rect">
                        <a:avLst/>
                      </a:prstGeom>
                    </p:spPr>
                  </p:pic>
                </p:oleObj>
              </mc:Fallback>
            </mc:AlternateContent>
          </a:graphicData>
        </a:graphic>
      </p:graphicFrame>
      <p:sp>
        <p:nvSpPr>
          <p:cNvPr id="27" name="TextBox 26">
            <a:extLst>
              <a:ext uri="{FF2B5EF4-FFF2-40B4-BE49-F238E27FC236}">
                <a16:creationId xmlns:a16="http://schemas.microsoft.com/office/drawing/2014/main" id="{603F4C3C-3786-487F-9A77-00869B4CCE79}"/>
              </a:ext>
            </a:extLst>
          </p:cNvPr>
          <p:cNvSpPr txBox="1"/>
          <p:nvPr/>
        </p:nvSpPr>
        <p:spPr>
          <a:xfrm>
            <a:off x="-59530" y="4737886"/>
            <a:ext cx="351378" cy="369460"/>
          </a:xfrm>
          <a:prstGeom prst="rect">
            <a:avLst/>
          </a:prstGeom>
          <a:noFill/>
        </p:spPr>
        <p:txBody>
          <a:bodyPr wrap="none" rtlCol="0">
            <a:spAutoFit/>
          </a:bodyPr>
          <a:lstStyle/>
          <a:p>
            <a:r>
              <a:rPr lang="en-US" sz="1801" b="1">
                <a:latin typeface="Arial" panose="020B0604020202020204" pitchFamily="34" charset="0"/>
                <a:cs typeface="Arial" panose="020B0604020202020204" pitchFamily="34" charset="0"/>
              </a:rPr>
              <a:t>D</a:t>
            </a:r>
          </a:p>
        </p:txBody>
      </p:sp>
      <p:cxnSp>
        <p:nvCxnSpPr>
          <p:cNvPr id="28" name="Straight Connector 27">
            <a:extLst>
              <a:ext uri="{FF2B5EF4-FFF2-40B4-BE49-F238E27FC236}">
                <a16:creationId xmlns:a16="http://schemas.microsoft.com/office/drawing/2014/main" id="{EFD4EB29-3705-44C0-9C1E-187882DCEA4F}"/>
              </a:ext>
            </a:extLst>
          </p:cNvPr>
          <p:cNvCxnSpPr/>
          <p:nvPr/>
        </p:nvCxnSpPr>
        <p:spPr>
          <a:xfrm>
            <a:off x="591233" y="4932716"/>
            <a:ext cx="57607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E3DF18E-3312-4E21-952F-37BA3199D105}"/>
              </a:ext>
            </a:extLst>
          </p:cNvPr>
          <p:cNvSpPr txBox="1"/>
          <p:nvPr/>
        </p:nvSpPr>
        <p:spPr>
          <a:xfrm>
            <a:off x="2260820" y="4699715"/>
            <a:ext cx="1740861" cy="276999"/>
          </a:xfrm>
          <a:prstGeom prst="rect">
            <a:avLst/>
          </a:prstGeom>
          <a:noFill/>
        </p:spPr>
        <p:txBody>
          <a:bodyPr wrap="none" rtlCol="0">
            <a:spAutoFit/>
          </a:bodyPr>
          <a:lstStyle/>
          <a:p>
            <a:r>
              <a:rPr lang="en-US" sz="1200"/>
              <a:t>Innate immune response</a:t>
            </a:r>
          </a:p>
        </p:txBody>
      </p:sp>
      <p:sp>
        <p:nvSpPr>
          <p:cNvPr id="30" name="TextBox 29">
            <a:extLst>
              <a:ext uri="{FF2B5EF4-FFF2-40B4-BE49-F238E27FC236}">
                <a16:creationId xmlns:a16="http://schemas.microsoft.com/office/drawing/2014/main" id="{970486A4-77B1-4EE8-A934-34E9C5E7047F}"/>
              </a:ext>
            </a:extLst>
          </p:cNvPr>
          <p:cNvSpPr txBox="1"/>
          <p:nvPr/>
        </p:nvSpPr>
        <p:spPr>
          <a:xfrm>
            <a:off x="6720060" y="4709099"/>
            <a:ext cx="304892" cy="307905"/>
          </a:xfrm>
          <a:prstGeom prst="rect">
            <a:avLst/>
          </a:prstGeom>
          <a:noFill/>
        </p:spPr>
        <p:txBody>
          <a:bodyPr wrap="none" rtlCol="0">
            <a:spAutoFit/>
          </a:bodyPr>
          <a:lstStyle/>
          <a:p>
            <a:r>
              <a:rPr lang="en-US" sz="1401">
                <a:latin typeface="Arial" panose="020B0604020202020204" pitchFamily="34" charset="0"/>
                <a:cs typeface="Arial" panose="020B0604020202020204" pitchFamily="34" charset="0"/>
              </a:rPr>
              <a:t>E</a:t>
            </a:r>
          </a:p>
        </p:txBody>
      </p:sp>
      <p:cxnSp>
        <p:nvCxnSpPr>
          <p:cNvPr id="31" name="Straight Connector 30">
            <a:extLst>
              <a:ext uri="{FF2B5EF4-FFF2-40B4-BE49-F238E27FC236}">
                <a16:creationId xmlns:a16="http://schemas.microsoft.com/office/drawing/2014/main" id="{F45986BC-9BC3-4884-8C57-B128082BF3C0}"/>
              </a:ext>
            </a:extLst>
          </p:cNvPr>
          <p:cNvCxnSpPr/>
          <p:nvPr/>
        </p:nvCxnSpPr>
        <p:spPr>
          <a:xfrm>
            <a:off x="7247533" y="4903931"/>
            <a:ext cx="3657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82F739C-53B3-4F14-BEF4-D106BD3A15C7}"/>
              </a:ext>
            </a:extLst>
          </p:cNvPr>
          <p:cNvSpPr txBox="1"/>
          <p:nvPr/>
        </p:nvSpPr>
        <p:spPr>
          <a:xfrm>
            <a:off x="8238467" y="4670927"/>
            <a:ext cx="1497718" cy="276999"/>
          </a:xfrm>
          <a:prstGeom prst="rect">
            <a:avLst/>
          </a:prstGeom>
          <a:noFill/>
        </p:spPr>
        <p:txBody>
          <a:bodyPr wrap="none" rtlCol="0">
            <a:spAutoFit/>
          </a:bodyPr>
          <a:lstStyle/>
          <a:p>
            <a:r>
              <a:rPr lang="en-US" sz="1200"/>
              <a:t>Antigen presentation</a:t>
            </a:r>
          </a:p>
        </p:txBody>
      </p:sp>
      <p:sp>
        <p:nvSpPr>
          <p:cNvPr id="33" name="TextBox 32">
            <a:extLst>
              <a:ext uri="{FF2B5EF4-FFF2-40B4-BE49-F238E27FC236}">
                <a16:creationId xmlns:a16="http://schemas.microsoft.com/office/drawing/2014/main" id="{EE720116-E329-4145-984A-15738F97CA7C}"/>
              </a:ext>
            </a:extLst>
          </p:cNvPr>
          <p:cNvSpPr txBox="1"/>
          <p:nvPr/>
        </p:nvSpPr>
        <p:spPr>
          <a:xfrm>
            <a:off x="11116049" y="6519797"/>
            <a:ext cx="1082348"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Figure 5</a:t>
            </a:r>
          </a:p>
        </p:txBody>
      </p:sp>
      <p:graphicFrame>
        <p:nvGraphicFramePr>
          <p:cNvPr id="11" name="Object 10">
            <a:extLst>
              <a:ext uri="{FF2B5EF4-FFF2-40B4-BE49-F238E27FC236}">
                <a16:creationId xmlns:a16="http://schemas.microsoft.com/office/drawing/2014/main" id="{7BF28342-AFE4-4920-B0F7-87ED0102D708}"/>
              </a:ext>
            </a:extLst>
          </p:cNvPr>
          <p:cNvGraphicFramePr>
            <a:graphicFrameLocks noChangeAspect="1"/>
          </p:cNvGraphicFramePr>
          <p:nvPr>
            <p:extLst>
              <p:ext uri="{D42A27DB-BD31-4B8C-83A1-F6EECF244321}">
                <p14:modId xmlns:p14="http://schemas.microsoft.com/office/powerpoint/2010/main" val="3925953587"/>
              </p:ext>
            </p:extLst>
          </p:nvPr>
        </p:nvGraphicFramePr>
        <p:xfrm>
          <a:off x="5229957" y="134887"/>
          <a:ext cx="5894851" cy="3745123"/>
        </p:xfrm>
        <a:graphic>
          <a:graphicData uri="http://schemas.openxmlformats.org/presentationml/2006/ole">
            <mc:AlternateContent xmlns:mc="http://schemas.openxmlformats.org/markup-compatibility/2006">
              <mc:Choice xmlns:v="urn:schemas-microsoft-com:vml" Requires="v">
                <p:oleObj spid="_x0000_s2333" name="Prism 9" r:id="rId10" imgW="6921201" imgH="4397651" progId="Prism9.Document">
                  <p:embed/>
                </p:oleObj>
              </mc:Choice>
              <mc:Fallback>
                <p:oleObj name="Prism 9" r:id="rId10" imgW="6921201" imgH="4397651" progId="Prism9.Document">
                  <p:embed/>
                  <p:pic>
                    <p:nvPicPr>
                      <p:cNvPr id="0" name=""/>
                      <p:cNvPicPr/>
                      <p:nvPr/>
                    </p:nvPicPr>
                    <p:blipFill>
                      <a:blip r:embed="rId11"/>
                      <a:stretch>
                        <a:fillRect/>
                      </a:stretch>
                    </p:blipFill>
                    <p:spPr>
                      <a:xfrm>
                        <a:off x="5229957" y="134887"/>
                        <a:ext cx="5894851" cy="3745123"/>
                      </a:xfrm>
                      <a:prstGeom prst="rect">
                        <a:avLst/>
                      </a:prstGeom>
                    </p:spPr>
                  </p:pic>
                </p:oleObj>
              </mc:Fallback>
            </mc:AlternateContent>
          </a:graphicData>
        </a:graphic>
      </p:graphicFrame>
      <p:sp>
        <p:nvSpPr>
          <p:cNvPr id="34" name="Rectangle 33">
            <a:extLst>
              <a:ext uri="{FF2B5EF4-FFF2-40B4-BE49-F238E27FC236}">
                <a16:creationId xmlns:a16="http://schemas.microsoft.com/office/drawing/2014/main" id="{105EB6D5-DEDF-4AB0-8A61-6D39B2082EDA}"/>
              </a:ext>
            </a:extLst>
          </p:cNvPr>
          <p:cNvSpPr>
            <a:spLocks noChangeAspect="1"/>
          </p:cNvSpPr>
          <p:nvPr/>
        </p:nvSpPr>
        <p:spPr>
          <a:xfrm>
            <a:off x="8388179" y="3795474"/>
            <a:ext cx="146304" cy="146304"/>
          </a:xfrm>
          <a:prstGeom prst="rect">
            <a:avLst/>
          </a:prstGeom>
          <a:solidFill>
            <a:srgbClr val="808080"/>
          </a:solidFill>
          <a:ln>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5" name="TextBox 34">
            <a:extLst>
              <a:ext uri="{FF2B5EF4-FFF2-40B4-BE49-F238E27FC236}">
                <a16:creationId xmlns:a16="http://schemas.microsoft.com/office/drawing/2014/main" id="{B9285F3A-2FBF-47C5-84A9-398C28C9E090}"/>
              </a:ext>
            </a:extLst>
          </p:cNvPr>
          <p:cNvSpPr txBox="1"/>
          <p:nvPr/>
        </p:nvSpPr>
        <p:spPr>
          <a:xfrm>
            <a:off x="8499139" y="3730547"/>
            <a:ext cx="1699761" cy="276999"/>
          </a:xfrm>
          <a:prstGeom prst="rect">
            <a:avLst/>
          </a:prstGeom>
          <a:noFill/>
        </p:spPr>
        <p:txBody>
          <a:bodyPr wrap="none" rtlCol="0">
            <a:spAutoFit/>
          </a:bodyPr>
          <a:lstStyle/>
          <a:p>
            <a:r>
              <a:rPr lang="en-US" sz="1200" dirty="0"/>
              <a:t>Tumor intrinsic signaling</a:t>
            </a:r>
          </a:p>
        </p:txBody>
      </p:sp>
      <p:graphicFrame>
        <p:nvGraphicFramePr>
          <p:cNvPr id="12" name="Object 11">
            <a:extLst>
              <a:ext uri="{FF2B5EF4-FFF2-40B4-BE49-F238E27FC236}">
                <a16:creationId xmlns:a16="http://schemas.microsoft.com/office/drawing/2014/main" id="{BE147530-CB3A-43C9-97D8-F4AFCC06EBF5}"/>
              </a:ext>
            </a:extLst>
          </p:cNvPr>
          <p:cNvGraphicFramePr>
            <a:graphicFrameLocks noChangeAspect="1"/>
          </p:cNvGraphicFramePr>
          <p:nvPr>
            <p:extLst>
              <p:ext uri="{D42A27DB-BD31-4B8C-83A1-F6EECF244321}">
                <p14:modId xmlns:p14="http://schemas.microsoft.com/office/powerpoint/2010/main" val="3859207900"/>
              </p:ext>
            </p:extLst>
          </p:nvPr>
        </p:nvGraphicFramePr>
        <p:xfrm>
          <a:off x="54871" y="140097"/>
          <a:ext cx="4823874" cy="2576403"/>
        </p:xfrm>
        <a:graphic>
          <a:graphicData uri="http://schemas.openxmlformats.org/presentationml/2006/ole">
            <mc:AlternateContent xmlns:mc="http://schemas.openxmlformats.org/markup-compatibility/2006">
              <mc:Choice xmlns:v="urn:schemas-microsoft-com:vml" Requires="v">
                <p:oleObj spid="_x0000_s2334" name="Prism 9" r:id="rId12" imgW="5563453" imgH="2971483" progId="Prism9.Document">
                  <p:embed/>
                </p:oleObj>
              </mc:Choice>
              <mc:Fallback>
                <p:oleObj name="Prism 9" r:id="rId12" imgW="5563453" imgH="2971483" progId="Prism9.Document">
                  <p:embed/>
                  <p:pic>
                    <p:nvPicPr>
                      <p:cNvPr id="0" name=""/>
                      <p:cNvPicPr/>
                      <p:nvPr/>
                    </p:nvPicPr>
                    <p:blipFill>
                      <a:blip r:embed="rId13"/>
                      <a:stretch>
                        <a:fillRect/>
                      </a:stretch>
                    </p:blipFill>
                    <p:spPr>
                      <a:xfrm>
                        <a:off x="54871" y="140097"/>
                        <a:ext cx="4823874" cy="2576403"/>
                      </a:xfrm>
                      <a:prstGeom prst="rect">
                        <a:avLst/>
                      </a:prstGeom>
                    </p:spPr>
                  </p:pic>
                </p:oleObj>
              </mc:Fallback>
            </mc:AlternateContent>
          </a:graphicData>
        </a:graphic>
      </p:graphicFrame>
    </p:spTree>
    <p:extLst>
      <p:ext uri="{BB962C8B-B14F-4D97-AF65-F5344CB8AC3E}">
        <p14:creationId xmlns:p14="http://schemas.microsoft.com/office/powerpoint/2010/main" val="2784379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5">
            <a:extLst>
              <a:ext uri="{FF2B5EF4-FFF2-40B4-BE49-F238E27FC236}">
                <a16:creationId xmlns:a16="http://schemas.microsoft.com/office/drawing/2014/main" id="{E2B7013A-8628-4035-BC15-461163B9379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14" t="4430" b="2570"/>
          <a:stretch/>
        </p:blipFill>
        <p:spPr bwMode="auto">
          <a:xfrm>
            <a:off x="292117" y="315689"/>
            <a:ext cx="4068201" cy="3894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9">
            <a:extLst>
              <a:ext uri="{FF2B5EF4-FFF2-40B4-BE49-F238E27FC236}">
                <a16:creationId xmlns:a16="http://schemas.microsoft.com/office/drawing/2014/main" id="{1987275C-3033-4CB7-BE07-5ADBB4E5D29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989" t="4447" b="2550"/>
          <a:stretch/>
        </p:blipFill>
        <p:spPr bwMode="auto">
          <a:xfrm>
            <a:off x="4663580" y="315689"/>
            <a:ext cx="4018953" cy="387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FCC878D9-5950-4B25-BCD2-ED7A0255FC6E}"/>
              </a:ext>
            </a:extLst>
          </p:cNvPr>
          <p:cNvSpPr/>
          <p:nvPr/>
        </p:nvSpPr>
        <p:spPr>
          <a:xfrm>
            <a:off x="1646452" y="4236949"/>
            <a:ext cx="1564601" cy="9783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1">
                <a:solidFill>
                  <a:schemeClr val="tx1"/>
                </a:solidFill>
              </a:rPr>
              <a:t>Non-pCR</a:t>
            </a:r>
          </a:p>
        </p:txBody>
      </p:sp>
      <p:sp>
        <p:nvSpPr>
          <p:cNvPr id="17" name="Rectangle 16">
            <a:extLst>
              <a:ext uri="{FF2B5EF4-FFF2-40B4-BE49-F238E27FC236}">
                <a16:creationId xmlns:a16="http://schemas.microsoft.com/office/drawing/2014/main" id="{7DED7A59-4BA3-49F4-A27E-02905F585D4E}"/>
              </a:ext>
            </a:extLst>
          </p:cNvPr>
          <p:cNvSpPr/>
          <p:nvPr/>
        </p:nvSpPr>
        <p:spPr>
          <a:xfrm>
            <a:off x="517380" y="4236949"/>
            <a:ext cx="1070517" cy="9783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1">
                <a:solidFill>
                  <a:schemeClr val="tx1"/>
                </a:solidFill>
              </a:rPr>
              <a:t>pCR</a:t>
            </a:r>
          </a:p>
        </p:txBody>
      </p:sp>
      <p:cxnSp>
        <p:nvCxnSpPr>
          <p:cNvPr id="16" name="Straight Connector 15">
            <a:extLst>
              <a:ext uri="{FF2B5EF4-FFF2-40B4-BE49-F238E27FC236}">
                <a16:creationId xmlns:a16="http://schemas.microsoft.com/office/drawing/2014/main" id="{05158046-B959-44A5-B6FD-F55B69CE52E0}"/>
              </a:ext>
            </a:extLst>
          </p:cNvPr>
          <p:cNvCxnSpPr/>
          <p:nvPr/>
        </p:nvCxnSpPr>
        <p:spPr>
          <a:xfrm flipV="1">
            <a:off x="1604043" y="405590"/>
            <a:ext cx="0" cy="3952676"/>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DDD0918-E15F-4C5B-B494-E0E376A85417}"/>
              </a:ext>
            </a:extLst>
          </p:cNvPr>
          <p:cNvSpPr/>
          <p:nvPr/>
        </p:nvSpPr>
        <p:spPr>
          <a:xfrm>
            <a:off x="5974119" y="4236519"/>
            <a:ext cx="1564601" cy="9783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1">
                <a:solidFill>
                  <a:schemeClr val="tx1"/>
                </a:solidFill>
              </a:rPr>
              <a:t>Non-pCR</a:t>
            </a:r>
          </a:p>
        </p:txBody>
      </p:sp>
      <p:sp>
        <p:nvSpPr>
          <p:cNvPr id="21" name="Rectangle 20">
            <a:extLst>
              <a:ext uri="{FF2B5EF4-FFF2-40B4-BE49-F238E27FC236}">
                <a16:creationId xmlns:a16="http://schemas.microsoft.com/office/drawing/2014/main" id="{9150DBE1-F613-4CDA-BC80-7A4A47A9566F}"/>
              </a:ext>
            </a:extLst>
          </p:cNvPr>
          <p:cNvSpPr/>
          <p:nvPr/>
        </p:nvSpPr>
        <p:spPr>
          <a:xfrm>
            <a:off x="4845049" y="4236519"/>
            <a:ext cx="1070517" cy="9783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1">
                <a:solidFill>
                  <a:schemeClr val="tx1"/>
                </a:solidFill>
              </a:rPr>
              <a:t>pCR</a:t>
            </a:r>
          </a:p>
        </p:txBody>
      </p:sp>
      <p:cxnSp>
        <p:nvCxnSpPr>
          <p:cNvPr id="22" name="Straight Connector 21">
            <a:extLst>
              <a:ext uri="{FF2B5EF4-FFF2-40B4-BE49-F238E27FC236}">
                <a16:creationId xmlns:a16="http://schemas.microsoft.com/office/drawing/2014/main" id="{A60248B6-4109-43D3-BA4C-799FD4434098}"/>
              </a:ext>
            </a:extLst>
          </p:cNvPr>
          <p:cNvCxnSpPr/>
          <p:nvPr/>
        </p:nvCxnSpPr>
        <p:spPr>
          <a:xfrm flipV="1">
            <a:off x="5931710" y="405160"/>
            <a:ext cx="0" cy="3952676"/>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3D5EA6B-016F-45F4-AAD7-BF69D2A326C5}"/>
              </a:ext>
            </a:extLst>
          </p:cNvPr>
          <p:cNvSpPr txBox="1"/>
          <p:nvPr/>
        </p:nvSpPr>
        <p:spPr>
          <a:xfrm rot="16200000">
            <a:off x="-309110" y="2052890"/>
            <a:ext cx="1063112"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Percent cells</a:t>
            </a:r>
          </a:p>
        </p:txBody>
      </p:sp>
      <p:sp>
        <p:nvSpPr>
          <p:cNvPr id="26" name="TextBox 25">
            <a:extLst>
              <a:ext uri="{FF2B5EF4-FFF2-40B4-BE49-F238E27FC236}">
                <a16:creationId xmlns:a16="http://schemas.microsoft.com/office/drawing/2014/main" id="{4EA54790-0229-44BB-A4CA-17F5F8E2F33D}"/>
              </a:ext>
            </a:extLst>
          </p:cNvPr>
          <p:cNvSpPr txBox="1"/>
          <p:nvPr/>
        </p:nvSpPr>
        <p:spPr>
          <a:xfrm rot="16200000">
            <a:off x="3681913" y="2052892"/>
            <a:ext cx="1702710"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Subset absolute score</a:t>
            </a:r>
          </a:p>
        </p:txBody>
      </p:sp>
      <p:sp>
        <p:nvSpPr>
          <p:cNvPr id="24" name="TextBox 23">
            <a:extLst>
              <a:ext uri="{FF2B5EF4-FFF2-40B4-BE49-F238E27FC236}">
                <a16:creationId xmlns:a16="http://schemas.microsoft.com/office/drawing/2014/main" id="{84A85B81-18FF-4129-B359-925D85643E68}"/>
              </a:ext>
            </a:extLst>
          </p:cNvPr>
          <p:cNvSpPr txBox="1"/>
          <p:nvPr/>
        </p:nvSpPr>
        <p:spPr>
          <a:xfrm>
            <a:off x="360947" y="101732"/>
            <a:ext cx="1819729"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Relative cell proportions</a:t>
            </a:r>
          </a:p>
        </p:txBody>
      </p:sp>
      <p:sp>
        <p:nvSpPr>
          <p:cNvPr id="28" name="TextBox 27">
            <a:extLst>
              <a:ext uri="{FF2B5EF4-FFF2-40B4-BE49-F238E27FC236}">
                <a16:creationId xmlns:a16="http://schemas.microsoft.com/office/drawing/2014/main" id="{FB388AED-E1AC-40B1-9020-3718BB1B1FB8}"/>
              </a:ext>
            </a:extLst>
          </p:cNvPr>
          <p:cNvSpPr txBox="1"/>
          <p:nvPr/>
        </p:nvSpPr>
        <p:spPr>
          <a:xfrm>
            <a:off x="4691904" y="101732"/>
            <a:ext cx="1548822"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Absolute cell scores</a:t>
            </a:r>
          </a:p>
        </p:txBody>
      </p:sp>
      <p:sp>
        <p:nvSpPr>
          <p:cNvPr id="25" name="TextBox 24">
            <a:extLst>
              <a:ext uri="{FF2B5EF4-FFF2-40B4-BE49-F238E27FC236}">
                <a16:creationId xmlns:a16="http://schemas.microsoft.com/office/drawing/2014/main" id="{2396DE9C-0FE7-4911-BA4C-5E30ACF2D606}"/>
              </a:ext>
            </a:extLst>
          </p:cNvPr>
          <p:cNvSpPr txBox="1"/>
          <p:nvPr/>
        </p:nvSpPr>
        <p:spPr>
          <a:xfrm>
            <a:off x="14984" y="55565"/>
            <a:ext cx="351378"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A</a:t>
            </a:r>
          </a:p>
        </p:txBody>
      </p:sp>
      <p:sp>
        <p:nvSpPr>
          <p:cNvPr id="30" name="TextBox 29">
            <a:extLst>
              <a:ext uri="{FF2B5EF4-FFF2-40B4-BE49-F238E27FC236}">
                <a16:creationId xmlns:a16="http://schemas.microsoft.com/office/drawing/2014/main" id="{AA9299A0-D87F-4B19-8484-1B43DBE852FC}"/>
              </a:ext>
            </a:extLst>
          </p:cNvPr>
          <p:cNvSpPr txBox="1"/>
          <p:nvPr/>
        </p:nvSpPr>
        <p:spPr>
          <a:xfrm>
            <a:off x="4389730" y="54821"/>
            <a:ext cx="351378" cy="369332"/>
          </a:xfrm>
          <a:prstGeom prst="rect">
            <a:avLst/>
          </a:prstGeom>
          <a:noFill/>
        </p:spPr>
        <p:txBody>
          <a:bodyPr wrap="none" rtlCol="0">
            <a:spAutoFit/>
          </a:bodyPr>
          <a:lstStyle/>
          <a:p>
            <a:r>
              <a:rPr lang="en-US" b="1">
                <a:latin typeface="Arial" panose="020B0604020202020204" pitchFamily="34" charset="0"/>
                <a:cs typeface="Arial" panose="020B0604020202020204" pitchFamily="34" charset="0"/>
              </a:rPr>
              <a:t>B</a:t>
            </a:r>
          </a:p>
        </p:txBody>
      </p:sp>
      <p:sp>
        <p:nvSpPr>
          <p:cNvPr id="37" name="TextBox 36">
            <a:extLst>
              <a:ext uri="{FF2B5EF4-FFF2-40B4-BE49-F238E27FC236}">
                <a16:creationId xmlns:a16="http://schemas.microsoft.com/office/drawing/2014/main" id="{4DF73F0C-DCF8-4833-84AC-469549B2F680}"/>
              </a:ext>
            </a:extLst>
          </p:cNvPr>
          <p:cNvSpPr txBox="1"/>
          <p:nvPr/>
        </p:nvSpPr>
        <p:spPr>
          <a:xfrm>
            <a:off x="7928" y="4525717"/>
            <a:ext cx="351378" cy="369332"/>
          </a:xfrm>
          <a:prstGeom prst="rect">
            <a:avLst/>
          </a:prstGeom>
          <a:noFill/>
        </p:spPr>
        <p:txBody>
          <a:bodyPr wrap="none" rtlCol="0">
            <a:spAutoFit/>
          </a:bodyPr>
          <a:lstStyle/>
          <a:p>
            <a:r>
              <a:rPr lang="en-US" b="1">
                <a:latin typeface="Arial" panose="020B0604020202020204" pitchFamily="34" charset="0"/>
                <a:cs typeface="Arial" panose="020B0604020202020204" pitchFamily="34" charset="0"/>
              </a:rPr>
              <a:t>C</a:t>
            </a:r>
          </a:p>
        </p:txBody>
      </p:sp>
      <p:sp>
        <p:nvSpPr>
          <p:cNvPr id="23" name="TextBox 22">
            <a:extLst>
              <a:ext uri="{FF2B5EF4-FFF2-40B4-BE49-F238E27FC236}">
                <a16:creationId xmlns:a16="http://schemas.microsoft.com/office/drawing/2014/main" id="{1DCAECD6-94C0-4640-9C48-2616BD9C712A}"/>
              </a:ext>
            </a:extLst>
          </p:cNvPr>
          <p:cNvSpPr txBox="1"/>
          <p:nvPr/>
        </p:nvSpPr>
        <p:spPr>
          <a:xfrm>
            <a:off x="4389730" y="4525717"/>
            <a:ext cx="351378" cy="369332"/>
          </a:xfrm>
          <a:prstGeom prst="rect">
            <a:avLst/>
          </a:prstGeom>
          <a:noFill/>
        </p:spPr>
        <p:txBody>
          <a:bodyPr wrap="none" rtlCol="0">
            <a:spAutoFit/>
          </a:bodyPr>
          <a:lstStyle/>
          <a:p>
            <a:r>
              <a:rPr lang="en-US" b="1">
                <a:latin typeface="Arial" panose="020B0604020202020204" pitchFamily="34" charset="0"/>
                <a:cs typeface="Arial" panose="020B0604020202020204" pitchFamily="34" charset="0"/>
              </a:rPr>
              <a:t>D</a:t>
            </a:r>
          </a:p>
        </p:txBody>
      </p:sp>
      <p:graphicFrame>
        <p:nvGraphicFramePr>
          <p:cNvPr id="5" name="Object 4">
            <a:extLst>
              <a:ext uri="{FF2B5EF4-FFF2-40B4-BE49-F238E27FC236}">
                <a16:creationId xmlns:a16="http://schemas.microsoft.com/office/drawing/2014/main" id="{70EC4D12-0CB7-49EC-928E-21CBE58D8167}"/>
              </a:ext>
            </a:extLst>
          </p:cNvPr>
          <p:cNvGraphicFramePr>
            <a:graphicFrameLocks noChangeAspect="1"/>
          </p:cNvGraphicFramePr>
          <p:nvPr>
            <p:extLst>
              <p:ext uri="{D42A27DB-BD31-4B8C-83A1-F6EECF244321}">
                <p14:modId xmlns:p14="http://schemas.microsoft.com/office/powerpoint/2010/main" val="2671306549"/>
              </p:ext>
            </p:extLst>
          </p:nvPr>
        </p:nvGraphicFramePr>
        <p:xfrm>
          <a:off x="-48126" y="4712214"/>
          <a:ext cx="4097337" cy="1924050"/>
        </p:xfrm>
        <a:graphic>
          <a:graphicData uri="http://schemas.openxmlformats.org/presentationml/2006/ole">
            <mc:AlternateContent xmlns:mc="http://schemas.openxmlformats.org/markup-compatibility/2006">
              <mc:Choice xmlns:v="urn:schemas-microsoft-com:vml" Requires="v">
                <p:oleObj spid="_x0000_s3182" name="Prism 9" r:id="rId6" imgW="4097360" imgH="1924715" progId="Prism9.Document">
                  <p:embed/>
                </p:oleObj>
              </mc:Choice>
              <mc:Fallback>
                <p:oleObj name="Prism 9" r:id="rId6" imgW="4097360" imgH="1924715" progId="Prism9.Document">
                  <p:embed/>
                  <p:pic>
                    <p:nvPicPr>
                      <p:cNvPr id="0" name=""/>
                      <p:cNvPicPr/>
                      <p:nvPr/>
                    </p:nvPicPr>
                    <p:blipFill>
                      <a:blip r:embed="rId7"/>
                      <a:stretch>
                        <a:fillRect/>
                      </a:stretch>
                    </p:blipFill>
                    <p:spPr>
                      <a:xfrm>
                        <a:off x="-48126" y="4712214"/>
                        <a:ext cx="4097337" cy="1924050"/>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EFA964FC-0891-47B3-92C8-2C90E54D9462}"/>
              </a:ext>
            </a:extLst>
          </p:cNvPr>
          <p:cNvGraphicFramePr>
            <a:graphicFrameLocks noChangeAspect="1"/>
          </p:cNvGraphicFramePr>
          <p:nvPr>
            <p:extLst>
              <p:ext uri="{D42A27DB-BD31-4B8C-83A1-F6EECF244321}">
                <p14:modId xmlns:p14="http://schemas.microsoft.com/office/powerpoint/2010/main" val="1161615437"/>
              </p:ext>
            </p:extLst>
          </p:nvPr>
        </p:nvGraphicFramePr>
        <p:xfrm>
          <a:off x="4462810" y="4712214"/>
          <a:ext cx="4154487" cy="1924050"/>
        </p:xfrm>
        <a:graphic>
          <a:graphicData uri="http://schemas.openxmlformats.org/presentationml/2006/ole">
            <mc:AlternateContent xmlns:mc="http://schemas.openxmlformats.org/markup-compatibility/2006">
              <mc:Choice xmlns:v="urn:schemas-microsoft-com:vml" Requires="v">
                <p:oleObj spid="_x0000_s3183" name="Prism 9" r:id="rId8" imgW="4153872" imgH="1924715" progId="Prism9.Document">
                  <p:embed/>
                </p:oleObj>
              </mc:Choice>
              <mc:Fallback>
                <p:oleObj name="Prism 9" r:id="rId8" imgW="4153872" imgH="1924715" progId="Prism9.Document">
                  <p:embed/>
                  <p:pic>
                    <p:nvPicPr>
                      <p:cNvPr id="0" name=""/>
                      <p:cNvPicPr/>
                      <p:nvPr/>
                    </p:nvPicPr>
                    <p:blipFill>
                      <a:blip r:embed="rId9"/>
                      <a:stretch>
                        <a:fillRect/>
                      </a:stretch>
                    </p:blipFill>
                    <p:spPr>
                      <a:xfrm>
                        <a:off x="4462810" y="4712214"/>
                        <a:ext cx="4154487" cy="1924050"/>
                      </a:xfrm>
                      <a:prstGeom prst="rect">
                        <a:avLst/>
                      </a:prstGeom>
                    </p:spPr>
                  </p:pic>
                </p:oleObj>
              </mc:Fallback>
            </mc:AlternateContent>
          </a:graphicData>
        </a:graphic>
      </p:graphicFrame>
      <p:sp>
        <p:nvSpPr>
          <p:cNvPr id="27" name="TextBox 26">
            <a:extLst>
              <a:ext uri="{FF2B5EF4-FFF2-40B4-BE49-F238E27FC236}">
                <a16:creationId xmlns:a16="http://schemas.microsoft.com/office/drawing/2014/main" id="{3EBA0287-2DB1-4C79-B189-5ED130B1CB80}"/>
              </a:ext>
            </a:extLst>
          </p:cNvPr>
          <p:cNvSpPr txBox="1"/>
          <p:nvPr/>
        </p:nvSpPr>
        <p:spPr>
          <a:xfrm>
            <a:off x="11116049" y="6519797"/>
            <a:ext cx="1082348"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Figure 6</a:t>
            </a:r>
          </a:p>
        </p:txBody>
      </p:sp>
    </p:spTree>
    <p:extLst>
      <p:ext uri="{BB962C8B-B14F-4D97-AF65-F5344CB8AC3E}">
        <p14:creationId xmlns:p14="http://schemas.microsoft.com/office/powerpoint/2010/main" val="4239555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734</TotalTime>
  <Words>866</Words>
  <Application>Microsoft Office PowerPoint</Application>
  <PresentationFormat>Widescreen</PresentationFormat>
  <Paragraphs>160</Paragraphs>
  <Slides>6</Slides>
  <Notes>6</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6</vt:i4>
      </vt:variant>
    </vt:vector>
  </HeadingPairs>
  <TitlesOfParts>
    <vt:vector size="12" baseType="lpstr">
      <vt:lpstr>Arial</vt:lpstr>
      <vt:lpstr>Calibri</vt:lpstr>
      <vt:lpstr>Calibri Light</vt:lpstr>
      <vt:lpstr>Times New Roman</vt:lpstr>
      <vt:lpstr>Office Theme</vt:lpstr>
      <vt:lpstr>Prism 9</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Guerriero, Jennifer L.,Ph.D.</dc:creator>
  <cp:lastModifiedBy>Overmoyer, Beth A.,M.D.</cp:lastModifiedBy>
  <cp:revision>60</cp:revision>
  <cp:lastPrinted>2021-06-30T18:53:30Z</cp:lastPrinted>
  <dcterms:created xsi:type="dcterms:W3CDTF">2021-06-16T12:29:44Z</dcterms:created>
  <dcterms:modified xsi:type="dcterms:W3CDTF">2021-06-30T19:11:49Z</dcterms:modified>
</cp:coreProperties>
</file>